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323" r:id="rId3"/>
    <p:sldId id="258" r:id="rId4"/>
    <p:sldId id="259" r:id="rId5"/>
    <p:sldId id="289" r:id="rId6"/>
    <p:sldId id="316" r:id="rId7"/>
    <p:sldId id="317" r:id="rId8"/>
    <p:sldId id="322" r:id="rId9"/>
    <p:sldId id="319" r:id="rId10"/>
    <p:sldId id="318" r:id="rId11"/>
    <p:sldId id="293" r:id="rId12"/>
    <p:sldId id="295" r:id="rId13"/>
    <p:sldId id="296" r:id="rId14"/>
    <p:sldId id="297" r:id="rId15"/>
    <p:sldId id="298" r:id="rId16"/>
    <p:sldId id="326" r:id="rId17"/>
    <p:sldId id="299" r:id="rId18"/>
    <p:sldId id="302" r:id="rId19"/>
    <p:sldId id="300" r:id="rId20"/>
    <p:sldId id="325" r:id="rId21"/>
    <p:sldId id="301" r:id="rId22"/>
    <p:sldId id="321" r:id="rId23"/>
    <p:sldId id="270" r:id="rId24"/>
    <p:sldId id="305" r:id="rId25"/>
    <p:sldId id="306" r:id="rId26"/>
    <p:sldId id="308" r:id="rId27"/>
    <p:sldId id="307" r:id="rId28"/>
    <p:sldId id="309" r:id="rId29"/>
    <p:sldId id="310" r:id="rId30"/>
    <p:sldId id="320" r:id="rId31"/>
    <p:sldId id="311" r:id="rId32"/>
    <p:sldId id="312" r:id="rId33"/>
    <p:sldId id="313" r:id="rId34"/>
    <p:sldId id="314" r:id="rId35"/>
    <p:sldId id="315" r:id="rId36"/>
    <p:sldId id="324" r:id="rId37"/>
    <p:sldId id="277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00DE64"/>
    <a:srgbClr val="053D20"/>
    <a:srgbClr val="E73A1C"/>
    <a:srgbClr val="00B050"/>
    <a:srgbClr val="007A37"/>
    <a:srgbClr val="2FFF8D"/>
    <a:srgbClr val="00AC4E"/>
    <a:srgbClr val="00CC5C"/>
    <a:srgbClr val="D1D2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0" autoAdjust="0"/>
    <p:restoredTop sz="94226" autoAdjust="0"/>
  </p:normalViewPr>
  <p:slideViewPr>
    <p:cSldViewPr snapToGrid="0">
      <p:cViewPr varScale="1">
        <p:scale>
          <a:sx n="109" d="100"/>
          <a:sy n="109" d="100"/>
        </p:scale>
        <p:origin x="40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0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wmf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jpeg>
</file>

<file path=ppt/media/image61.jpe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423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69568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53D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504825" cy="11901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4825" y="543840"/>
            <a:ext cx="370068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7805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4210050"/>
          </a:xfrm>
          <a:prstGeom prst="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485775" cy="119017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85775" y="543840"/>
            <a:ext cx="371973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673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7421798" y="2425848"/>
            <a:ext cx="1758553" cy="1758553"/>
          </a:xfrm>
          <a:prstGeom prst="ellipse">
            <a:avLst/>
          </a:prstGeom>
          <a:solidFill>
            <a:srgbClr val="007A3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103970" y="3191897"/>
            <a:ext cx="1306286" cy="1306286"/>
          </a:xfrm>
          <a:prstGeom prst="ellipse">
            <a:avLst/>
          </a:prstGeom>
          <a:solidFill>
            <a:srgbClr val="007A3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67327" y="3330383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 flipH="1">
            <a:off x="2803231" y="2511771"/>
            <a:ext cx="1758553" cy="1758553"/>
          </a:xfrm>
          <a:prstGeom prst="ellipse">
            <a:avLst/>
          </a:prstGeom>
          <a:solidFill>
            <a:srgbClr val="007A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 flipH="1">
            <a:off x="2573326" y="3277820"/>
            <a:ext cx="1306286" cy="1306286"/>
          </a:xfrm>
          <a:prstGeom prst="ellipse">
            <a:avLst/>
          </a:prstGeom>
          <a:solidFill>
            <a:srgbClr val="007A37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 flipH="1">
            <a:off x="1962237" y="3416306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 9"/>
          <p:cNvGrpSpPr/>
          <p:nvPr userDrawn="1"/>
        </p:nvGrpSpPr>
        <p:grpSpPr>
          <a:xfrm>
            <a:off x="4143657" y="1469396"/>
            <a:ext cx="3671455" cy="3671455"/>
            <a:chOff x="2736273" y="748180"/>
            <a:chExt cx="3671455" cy="3671455"/>
          </a:xfrm>
        </p:grpSpPr>
        <p:sp>
          <p:nvSpPr>
            <p:cNvPr id="16" name="椭圆 15"/>
            <p:cNvSpPr/>
            <p:nvPr/>
          </p:nvSpPr>
          <p:spPr>
            <a:xfrm>
              <a:off x="2736273" y="748180"/>
              <a:ext cx="3671455" cy="3671455"/>
            </a:xfrm>
            <a:prstGeom prst="ellipse">
              <a:avLst/>
            </a:prstGeom>
            <a:solidFill>
              <a:srgbClr val="007A3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494148" y="1790555"/>
              <a:ext cx="184731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kumimoji="1" lang="en-US" altLang="zh-CN" sz="4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椭圆 20"/>
          <p:cNvSpPr/>
          <p:nvPr userDrawn="1"/>
        </p:nvSpPr>
        <p:spPr>
          <a:xfrm flipH="1">
            <a:off x="3840150" y="1160785"/>
            <a:ext cx="4258939" cy="4258939"/>
          </a:xfrm>
          <a:prstGeom prst="ellipse">
            <a:avLst/>
          </a:prstGeom>
          <a:solidFill>
            <a:srgbClr val="007A37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8441104" y="355238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2910460" y="361495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161230" y="948020"/>
            <a:ext cx="433105" cy="433105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1185619" y="4278092"/>
            <a:ext cx="436783" cy="436783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279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279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9804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697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1" r:id="rId5"/>
    <p:sldLayoutId id="2147483652" r:id="rId6"/>
    <p:sldLayoutId id="2147483653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10.png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eeplearning4j.org/cn/troubleshootingneuralnets#activation" TargetMode="External"/><Relationship Id="rId13" Type="http://schemas.openxmlformats.org/officeDocument/2006/relationships/hyperlink" Target="https://deeplearning4j.org/cn/troubleshootingneuralnets#rnn" TargetMode="External"/><Relationship Id="rId3" Type="http://schemas.openxmlformats.org/officeDocument/2006/relationships/image" Target="../media/image30.png"/><Relationship Id="rId7" Type="http://schemas.openxmlformats.org/officeDocument/2006/relationships/hyperlink" Target="https://deeplearning4j.org/cn/troubleshootingneuralnets#lrate" TargetMode="External"/><Relationship Id="rId12" Type="http://schemas.openxmlformats.org/officeDocument/2006/relationships/hyperlink" Target="https://deeplearning4j.org/cn/troubleshootingneuralnets#updater" TargetMode="External"/><Relationship Id="rId2" Type="http://schemas.openxmlformats.org/officeDocument/2006/relationships/image" Target="../media/image29.png"/><Relationship Id="rId16" Type="http://schemas.openxmlformats.org/officeDocument/2006/relationships/hyperlink" Target="https://deeplearning4j.org/cn/troubleshootingneuralnets#Na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eplearning4j.org/cn/troubleshootingneuralnets#epochs" TargetMode="External"/><Relationship Id="rId11" Type="http://schemas.openxmlformats.org/officeDocument/2006/relationships/hyperlink" Target="https://deeplearning4j.org/cn/troubleshootingneuralnets#minibatch" TargetMode="External"/><Relationship Id="rId5" Type="http://schemas.openxmlformats.org/officeDocument/2006/relationships/hyperlink" Target="https://deeplearning4j.org/cn/troubleshootingneuralnets#weight" TargetMode="External"/><Relationship Id="rId15" Type="http://schemas.openxmlformats.org/officeDocument/2006/relationships/hyperlink" Target="https://deeplearning4j.org/cn/troubleshootingneuralnets#rbm" TargetMode="External"/><Relationship Id="rId10" Type="http://schemas.openxmlformats.org/officeDocument/2006/relationships/hyperlink" Target="https://deeplearning4j.org/cn/troubleshootingneuralnets#regularization" TargetMode="External"/><Relationship Id="rId4" Type="http://schemas.openxmlformats.org/officeDocument/2006/relationships/hyperlink" Target="https://deeplearning4j.org/cn/troubleshootingneuralnets#normalization" TargetMode="External"/><Relationship Id="rId9" Type="http://schemas.openxmlformats.org/officeDocument/2006/relationships/hyperlink" Target="https://deeplearning4j.org/cn/troubleshootingneuralnets#loss" TargetMode="External"/><Relationship Id="rId14" Type="http://schemas.openxmlformats.org/officeDocument/2006/relationships/hyperlink" Target="https://deeplearning4j.org/cn/troubleshootingneuralnets#db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.internal.pmnlplab.top/wlirc/Poetry-Generation" TargetMode="External"/><Relationship Id="rId13" Type="http://schemas.openxmlformats.org/officeDocument/2006/relationships/hyperlink" Target="https://git.internal.pmnlplab.top/wlirc/TechnologyPlatform" TargetMode="External"/><Relationship Id="rId3" Type="http://schemas.openxmlformats.org/officeDocument/2006/relationships/hyperlink" Target="https://github.com/WHUNLPLab/FAST-NRE-tf" TargetMode="External"/><Relationship Id="rId7" Type="http://schemas.openxmlformats.org/officeDocument/2006/relationships/hyperlink" Target="https://github.com/knightBoy/riedel_dataset" TargetMode="External"/><Relationship Id="rId12" Type="http://schemas.openxmlformats.org/officeDocument/2006/relationships/hyperlink" Target="https://git.internal.pmnlplab.top/Knowledge-Graph/Art-DBpedia" TargetMode="External"/><Relationship Id="rId2" Type="http://schemas.openxmlformats.org/officeDocument/2006/relationships/hyperlink" Target="https://github.com/WHUNLPLab/FAST-N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knightBoy/Recommendation_System" TargetMode="External"/><Relationship Id="rId11" Type="http://schemas.openxmlformats.org/officeDocument/2006/relationships/hyperlink" Target="https://git.internal.pmnlplab.top/wlirc/NLP-tools" TargetMode="External"/><Relationship Id="rId5" Type="http://schemas.openxmlformats.org/officeDocument/2006/relationships/hyperlink" Target="https://github.com/knightBoy/Machine-Learning" TargetMode="External"/><Relationship Id="rId10" Type="http://schemas.openxmlformats.org/officeDocument/2006/relationships/hyperlink" Target="https://git.internal.pmnlplab.top/wlirc/sentiment-coarse" TargetMode="External"/><Relationship Id="rId4" Type="http://schemas.openxmlformats.org/officeDocument/2006/relationships/hyperlink" Target="https://github.com/WHUNLPLab/Papers-to-read" TargetMode="External"/><Relationship Id="rId9" Type="http://schemas.openxmlformats.org/officeDocument/2006/relationships/hyperlink" Target="https://git.internal.pmnlplab.top/wlirc/Machine-Translation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362681" y="2511771"/>
            <a:ext cx="326243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4000" b="1" dirty="0" smtClean="0">
                <a:solidFill>
                  <a:schemeClr val="bg1"/>
                </a:solidFill>
              </a:rPr>
              <a:t>机器学习项目</a:t>
            </a:r>
            <a:endParaRPr kumimoji="1" lang="en-US" altLang="zh-CN" sz="4000" b="1" dirty="0" smtClean="0">
              <a:solidFill>
                <a:schemeClr val="bg1"/>
              </a:solidFill>
            </a:endParaRPr>
          </a:p>
          <a:p>
            <a:pPr algn="ctr"/>
            <a:r>
              <a:rPr kumimoji="1" lang="zh-CN" altLang="en-US" sz="4000" b="1" dirty="0" smtClean="0">
                <a:solidFill>
                  <a:schemeClr val="bg1"/>
                </a:solidFill>
              </a:rPr>
              <a:t>实践参考</a:t>
            </a:r>
            <a:endParaRPr kumimoji="1" lang="en-US" altLang="zh-CN" sz="4000" b="1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699595" y="3813854"/>
            <a:ext cx="5886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05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胡伟</a:t>
            </a:r>
            <a:r>
              <a:rPr kumimoji="1" lang="zh-CN" altLang="en-US" sz="105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龙</a:t>
            </a:r>
            <a:endParaRPr kumimoji="1" lang="zh-CN" altLang="en-US" sz="10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51137" y="4091610"/>
            <a:ext cx="1906291" cy="32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计算机学院 武汉大学</a:t>
            </a:r>
            <a:endParaRPr lang="en-US" altLang="zh-CN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60633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如何入门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1765884" y="2195675"/>
            <a:ext cx="2154957" cy="424961"/>
          </a:xfrm>
          <a:prstGeom prst="chevron">
            <a:avLst/>
          </a:prstGeom>
          <a:solidFill>
            <a:srgbClr val="2FF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4020142" y="2195675"/>
            <a:ext cx="2154957" cy="424961"/>
          </a:xfrm>
          <a:prstGeom prst="chevron">
            <a:avLst/>
          </a:prstGeom>
          <a:solidFill>
            <a:srgbClr val="00DE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燕尾形 14"/>
          <p:cNvSpPr/>
          <p:nvPr/>
        </p:nvSpPr>
        <p:spPr>
          <a:xfrm>
            <a:off x="6274401" y="2195675"/>
            <a:ext cx="2154957" cy="424961"/>
          </a:xfrm>
          <a:prstGeom prst="chevron">
            <a:avLst/>
          </a:prstGeom>
          <a:solidFill>
            <a:srgbClr val="00AC4E"/>
          </a:solidFill>
          <a:ln>
            <a:solidFill>
              <a:srgbClr val="00AC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燕尾形 15"/>
          <p:cNvSpPr/>
          <p:nvPr/>
        </p:nvSpPr>
        <p:spPr>
          <a:xfrm>
            <a:off x="8528659" y="2195675"/>
            <a:ext cx="2154957" cy="424961"/>
          </a:xfrm>
          <a:prstGeom prst="chevron">
            <a:avLst/>
          </a:prstGeom>
          <a:solidFill>
            <a:srgbClr val="007A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59658" y="167245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2FFF8D"/>
                </a:solidFill>
              </a:rPr>
              <a:t>1</a:t>
            </a:r>
            <a:endParaRPr lang="zh-CN" altLang="en-US" sz="2800" b="1" dirty="0">
              <a:solidFill>
                <a:srgbClr val="2FFF8D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13918" y="167245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0DE64"/>
                </a:solidFill>
              </a:rPr>
              <a:t>2</a:t>
            </a:r>
            <a:endParaRPr lang="zh-CN" altLang="en-US" sz="2800" b="1" dirty="0">
              <a:solidFill>
                <a:srgbClr val="00DE64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168176" y="167245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0AC4E"/>
                </a:solidFill>
              </a:rPr>
              <a:t>3</a:t>
            </a:r>
            <a:endParaRPr lang="zh-CN" altLang="en-US" sz="2800" b="1" dirty="0">
              <a:solidFill>
                <a:srgbClr val="00AC4E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422434" y="167245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07A37"/>
                </a:solidFill>
              </a:rPr>
              <a:t>4</a:t>
            </a:r>
            <a:endParaRPr lang="zh-CN" altLang="en-US" sz="2800" b="1" dirty="0">
              <a:solidFill>
                <a:srgbClr val="007A37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842933" y="4775593"/>
            <a:ext cx="2000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阅读经典论文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97191" y="4775593"/>
            <a:ext cx="2000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分析开源代码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351450" y="4775593"/>
            <a:ext cx="2000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改写开源代码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605708" y="4775593"/>
            <a:ext cx="2000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优化代码结构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2412418" y="3845227"/>
            <a:ext cx="861887" cy="861887"/>
          </a:xfrm>
          <a:prstGeom prst="ellipse">
            <a:avLst/>
          </a:prstGeom>
          <a:noFill/>
          <a:ln w="38100">
            <a:solidFill>
              <a:srgbClr val="2FFF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4666676" y="3845227"/>
            <a:ext cx="861887" cy="861887"/>
          </a:xfrm>
          <a:prstGeom prst="ellipse">
            <a:avLst/>
          </a:prstGeom>
          <a:noFill/>
          <a:ln w="38100">
            <a:solidFill>
              <a:srgbClr val="00DE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28" name="椭圆 27"/>
          <p:cNvSpPr>
            <a:spLocks noChangeAspect="1"/>
          </p:cNvSpPr>
          <p:nvPr/>
        </p:nvSpPr>
        <p:spPr>
          <a:xfrm>
            <a:off x="6920934" y="3845227"/>
            <a:ext cx="861887" cy="861887"/>
          </a:xfrm>
          <a:prstGeom prst="ellipse">
            <a:avLst/>
          </a:prstGeom>
          <a:noFill/>
          <a:ln w="38100">
            <a:solidFill>
              <a:srgbClr val="00AC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9175192" y="3845227"/>
            <a:ext cx="861887" cy="861887"/>
          </a:xfrm>
          <a:prstGeom prst="ellipse">
            <a:avLst/>
          </a:prstGeom>
          <a:noFill/>
          <a:ln w="38100">
            <a:solidFill>
              <a:srgbClr val="007A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cxnSp>
        <p:nvCxnSpPr>
          <p:cNvPr id="30" name="直接箭头连接符 19"/>
          <p:cNvCxnSpPr>
            <a:endCxn id="26" idx="0"/>
          </p:cNvCxnSpPr>
          <p:nvPr/>
        </p:nvCxnSpPr>
        <p:spPr>
          <a:xfrm>
            <a:off x="2843361" y="2489200"/>
            <a:ext cx="1" cy="1356027"/>
          </a:xfrm>
          <a:prstGeom prst="straightConnector1">
            <a:avLst/>
          </a:prstGeom>
          <a:ln w="28575">
            <a:solidFill>
              <a:srgbClr val="2FFF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20"/>
          <p:cNvCxnSpPr>
            <a:endCxn id="27" idx="0"/>
          </p:cNvCxnSpPr>
          <p:nvPr/>
        </p:nvCxnSpPr>
        <p:spPr>
          <a:xfrm>
            <a:off x="5097620" y="2489200"/>
            <a:ext cx="0" cy="1356027"/>
          </a:xfrm>
          <a:prstGeom prst="straightConnector1">
            <a:avLst/>
          </a:prstGeom>
          <a:ln w="28575">
            <a:solidFill>
              <a:srgbClr val="00DE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23"/>
          <p:cNvCxnSpPr>
            <a:endCxn id="28" idx="0"/>
          </p:cNvCxnSpPr>
          <p:nvPr/>
        </p:nvCxnSpPr>
        <p:spPr>
          <a:xfrm>
            <a:off x="7351878" y="2489200"/>
            <a:ext cx="0" cy="1356027"/>
          </a:xfrm>
          <a:prstGeom prst="straightConnector1">
            <a:avLst/>
          </a:prstGeom>
          <a:ln w="28575">
            <a:solidFill>
              <a:srgbClr val="00AC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26"/>
          <p:cNvCxnSpPr>
            <a:endCxn id="29" idx="0"/>
          </p:cNvCxnSpPr>
          <p:nvPr/>
        </p:nvCxnSpPr>
        <p:spPr>
          <a:xfrm>
            <a:off x="9606135" y="2489200"/>
            <a:ext cx="1" cy="1356027"/>
          </a:xfrm>
          <a:prstGeom prst="straightConnector1">
            <a:avLst/>
          </a:prstGeom>
          <a:ln w="28575">
            <a:solidFill>
              <a:srgbClr val="007A3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2076484" y="5103340"/>
            <a:ext cx="167154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通过阅读论文了解理论推导过程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343588" y="5096990"/>
            <a:ext cx="167154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对照论文分析开源代码，看懂每个步骤。不建议直接尝试从头复现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627501" y="5103340"/>
            <a:ext cx="167154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修改开源代码中的模型部分，实现自己想法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894605" y="5096990"/>
            <a:ext cx="167154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优化原始代码结构，同时形成自己的代码积累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Freeform 100"/>
          <p:cNvSpPr>
            <a:spLocks noEditPoints="1"/>
          </p:cNvSpPr>
          <p:nvPr/>
        </p:nvSpPr>
        <p:spPr bwMode="auto">
          <a:xfrm>
            <a:off x="2638693" y="3972386"/>
            <a:ext cx="409336" cy="625432"/>
          </a:xfrm>
          <a:custGeom>
            <a:avLst/>
            <a:gdLst/>
            <a:ahLst/>
            <a:cxnLst>
              <a:cxn ang="0">
                <a:pos x="370" y="362"/>
              </a:cxn>
              <a:cxn ang="0">
                <a:pos x="240" y="406"/>
              </a:cxn>
              <a:cxn ang="0">
                <a:pos x="246" y="350"/>
              </a:cxn>
              <a:cxn ang="0">
                <a:pos x="244" y="330"/>
              </a:cxn>
              <a:cxn ang="0">
                <a:pos x="230" y="266"/>
              </a:cxn>
              <a:cxn ang="0">
                <a:pos x="230" y="210"/>
              </a:cxn>
              <a:cxn ang="0">
                <a:pos x="244" y="164"/>
              </a:cxn>
              <a:cxn ang="0">
                <a:pos x="264" y="134"/>
              </a:cxn>
              <a:cxn ang="0">
                <a:pos x="302" y="114"/>
              </a:cxn>
              <a:cxn ang="0">
                <a:pos x="332" y="114"/>
              </a:cxn>
              <a:cxn ang="0">
                <a:pos x="362" y="130"/>
              </a:cxn>
              <a:cxn ang="0">
                <a:pos x="382" y="160"/>
              </a:cxn>
              <a:cxn ang="0">
                <a:pos x="392" y="198"/>
              </a:cxn>
              <a:cxn ang="0">
                <a:pos x="390" y="294"/>
              </a:cxn>
              <a:cxn ang="0">
                <a:pos x="204" y="508"/>
              </a:cxn>
              <a:cxn ang="0">
                <a:pos x="196" y="536"/>
              </a:cxn>
              <a:cxn ang="0">
                <a:pos x="198" y="564"/>
              </a:cxn>
              <a:cxn ang="0">
                <a:pos x="212" y="588"/>
              </a:cxn>
              <a:cxn ang="0">
                <a:pos x="236" y="598"/>
              </a:cxn>
              <a:cxn ang="0">
                <a:pos x="262" y="602"/>
              </a:cxn>
              <a:cxn ang="0">
                <a:pos x="290" y="588"/>
              </a:cxn>
              <a:cxn ang="0">
                <a:pos x="304" y="572"/>
              </a:cxn>
              <a:cxn ang="0">
                <a:pos x="326" y="494"/>
              </a:cxn>
              <a:cxn ang="0">
                <a:pos x="224" y="454"/>
              </a:cxn>
              <a:cxn ang="0">
                <a:pos x="8" y="212"/>
              </a:cxn>
              <a:cxn ang="0">
                <a:pos x="22" y="274"/>
              </a:cxn>
              <a:cxn ang="0">
                <a:pos x="138" y="298"/>
              </a:cxn>
              <a:cxn ang="0">
                <a:pos x="140" y="234"/>
              </a:cxn>
              <a:cxn ang="0">
                <a:pos x="150" y="206"/>
              </a:cxn>
              <a:cxn ang="0">
                <a:pos x="168" y="136"/>
              </a:cxn>
              <a:cxn ang="0">
                <a:pos x="170" y="94"/>
              </a:cxn>
              <a:cxn ang="0">
                <a:pos x="150" y="34"/>
              </a:cxn>
              <a:cxn ang="0">
                <a:pos x="140" y="22"/>
              </a:cxn>
              <a:cxn ang="0">
                <a:pos x="92" y="0"/>
              </a:cxn>
              <a:cxn ang="0">
                <a:pos x="70" y="2"/>
              </a:cxn>
              <a:cxn ang="0">
                <a:pos x="48" y="12"/>
              </a:cxn>
              <a:cxn ang="0">
                <a:pos x="18" y="56"/>
              </a:cxn>
              <a:cxn ang="0">
                <a:pos x="4" y="112"/>
              </a:cxn>
              <a:cxn ang="0">
                <a:pos x="8" y="212"/>
              </a:cxn>
              <a:cxn ang="0">
                <a:pos x="42" y="366"/>
              </a:cxn>
              <a:cxn ang="0">
                <a:pos x="44" y="408"/>
              </a:cxn>
              <a:cxn ang="0">
                <a:pos x="60" y="468"/>
              </a:cxn>
              <a:cxn ang="0">
                <a:pos x="74" y="482"/>
              </a:cxn>
              <a:cxn ang="0">
                <a:pos x="94" y="492"/>
              </a:cxn>
              <a:cxn ang="0">
                <a:pos x="132" y="488"/>
              </a:cxn>
              <a:cxn ang="0">
                <a:pos x="152" y="478"/>
              </a:cxn>
              <a:cxn ang="0">
                <a:pos x="162" y="462"/>
              </a:cxn>
              <a:cxn ang="0">
                <a:pos x="164" y="418"/>
              </a:cxn>
              <a:cxn ang="0">
                <a:pos x="148" y="350"/>
              </a:cxn>
            </a:cxnLst>
            <a:rect l="0" t="0" r="r" b="b"/>
            <a:pathLst>
              <a:path w="394" h="602">
                <a:moveTo>
                  <a:pt x="380" y="334"/>
                </a:moveTo>
                <a:lnTo>
                  <a:pt x="380" y="334"/>
                </a:lnTo>
                <a:lnTo>
                  <a:pt x="370" y="362"/>
                </a:lnTo>
                <a:lnTo>
                  <a:pt x="358" y="394"/>
                </a:lnTo>
                <a:lnTo>
                  <a:pt x="340" y="430"/>
                </a:lnTo>
                <a:lnTo>
                  <a:pt x="240" y="406"/>
                </a:lnTo>
                <a:lnTo>
                  <a:pt x="240" y="406"/>
                </a:lnTo>
                <a:lnTo>
                  <a:pt x="244" y="376"/>
                </a:lnTo>
                <a:lnTo>
                  <a:pt x="246" y="350"/>
                </a:lnTo>
                <a:lnTo>
                  <a:pt x="244" y="340"/>
                </a:lnTo>
                <a:lnTo>
                  <a:pt x="244" y="330"/>
                </a:lnTo>
                <a:lnTo>
                  <a:pt x="244" y="330"/>
                </a:lnTo>
                <a:lnTo>
                  <a:pt x="238" y="312"/>
                </a:lnTo>
                <a:lnTo>
                  <a:pt x="234" y="290"/>
                </a:lnTo>
                <a:lnTo>
                  <a:pt x="230" y="266"/>
                </a:lnTo>
                <a:lnTo>
                  <a:pt x="228" y="240"/>
                </a:lnTo>
                <a:lnTo>
                  <a:pt x="228" y="240"/>
                </a:lnTo>
                <a:lnTo>
                  <a:pt x="230" y="210"/>
                </a:lnTo>
                <a:lnTo>
                  <a:pt x="232" y="198"/>
                </a:lnTo>
                <a:lnTo>
                  <a:pt x="236" y="186"/>
                </a:lnTo>
                <a:lnTo>
                  <a:pt x="244" y="164"/>
                </a:lnTo>
                <a:lnTo>
                  <a:pt x="258" y="142"/>
                </a:lnTo>
                <a:lnTo>
                  <a:pt x="258" y="142"/>
                </a:lnTo>
                <a:lnTo>
                  <a:pt x="264" y="134"/>
                </a:lnTo>
                <a:lnTo>
                  <a:pt x="270" y="130"/>
                </a:lnTo>
                <a:lnTo>
                  <a:pt x="284" y="120"/>
                </a:lnTo>
                <a:lnTo>
                  <a:pt x="302" y="114"/>
                </a:lnTo>
                <a:lnTo>
                  <a:pt x="320" y="114"/>
                </a:lnTo>
                <a:lnTo>
                  <a:pt x="320" y="114"/>
                </a:lnTo>
                <a:lnTo>
                  <a:pt x="332" y="114"/>
                </a:lnTo>
                <a:lnTo>
                  <a:pt x="342" y="118"/>
                </a:lnTo>
                <a:lnTo>
                  <a:pt x="352" y="122"/>
                </a:lnTo>
                <a:lnTo>
                  <a:pt x="362" y="130"/>
                </a:lnTo>
                <a:lnTo>
                  <a:pt x="362" y="130"/>
                </a:lnTo>
                <a:lnTo>
                  <a:pt x="372" y="144"/>
                </a:lnTo>
                <a:lnTo>
                  <a:pt x="382" y="160"/>
                </a:lnTo>
                <a:lnTo>
                  <a:pt x="388" y="178"/>
                </a:lnTo>
                <a:lnTo>
                  <a:pt x="392" y="198"/>
                </a:lnTo>
                <a:lnTo>
                  <a:pt x="392" y="198"/>
                </a:lnTo>
                <a:lnTo>
                  <a:pt x="394" y="234"/>
                </a:lnTo>
                <a:lnTo>
                  <a:pt x="394" y="264"/>
                </a:lnTo>
                <a:lnTo>
                  <a:pt x="390" y="294"/>
                </a:lnTo>
                <a:lnTo>
                  <a:pt x="380" y="334"/>
                </a:lnTo>
                <a:lnTo>
                  <a:pt x="380" y="334"/>
                </a:lnTo>
                <a:close/>
                <a:moveTo>
                  <a:pt x="204" y="508"/>
                </a:moveTo>
                <a:lnTo>
                  <a:pt x="204" y="508"/>
                </a:lnTo>
                <a:lnTo>
                  <a:pt x="200" y="522"/>
                </a:lnTo>
                <a:lnTo>
                  <a:pt x="196" y="536"/>
                </a:lnTo>
                <a:lnTo>
                  <a:pt x="196" y="550"/>
                </a:lnTo>
                <a:lnTo>
                  <a:pt x="198" y="564"/>
                </a:lnTo>
                <a:lnTo>
                  <a:pt x="198" y="564"/>
                </a:lnTo>
                <a:lnTo>
                  <a:pt x="200" y="572"/>
                </a:lnTo>
                <a:lnTo>
                  <a:pt x="206" y="580"/>
                </a:lnTo>
                <a:lnTo>
                  <a:pt x="212" y="588"/>
                </a:lnTo>
                <a:lnTo>
                  <a:pt x="224" y="594"/>
                </a:lnTo>
                <a:lnTo>
                  <a:pt x="224" y="594"/>
                </a:lnTo>
                <a:lnTo>
                  <a:pt x="236" y="598"/>
                </a:lnTo>
                <a:lnTo>
                  <a:pt x="248" y="600"/>
                </a:lnTo>
                <a:lnTo>
                  <a:pt x="262" y="602"/>
                </a:lnTo>
                <a:lnTo>
                  <a:pt x="262" y="602"/>
                </a:lnTo>
                <a:lnTo>
                  <a:pt x="272" y="598"/>
                </a:lnTo>
                <a:lnTo>
                  <a:pt x="282" y="594"/>
                </a:lnTo>
                <a:lnTo>
                  <a:pt x="290" y="588"/>
                </a:lnTo>
                <a:lnTo>
                  <a:pt x="298" y="582"/>
                </a:lnTo>
                <a:lnTo>
                  <a:pt x="298" y="582"/>
                </a:lnTo>
                <a:lnTo>
                  <a:pt x="304" y="572"/>
                </a:lnTo>
                <a:lnTo>
                  <a:pt x="310" y="558"/>
                </a:lnTo>
                <a:lnTo>
                  <a:pt x="320" y="524"/>
                </a:lnTo>
                <a:lnTo>
                  <a:pt x="326" y="494"/>
                </a:lnTo>
                <a:lnTo>
                  <a:pt x="328" y="482"/>
                </a:lnTo>
                <a:lnTo>
                  <a:pt x="224" y="454"/>
                </a:lnTo>
                <a:lnTo>
                  <a:pt x="224" y="454"/>
                </a:lnTo>
                <a:lnTo>
                  <a:pt x="204" y="508"/>
                </a:lnTo>
                <a:lnTo>
                  <a:pt x="204" y="508"/>
                </a:lnTo>
                <a:close/>
                <a:moveTo>
                  <a:pt x="8" y="212"/>
                </a:moveTo>
                <a:lnTo>
                  <a:pt x="8" y="212"/>
                </a:lnTo>
                <a:lnTo>
                  <a:pt x="14" y="240"/>
                </a:lnTo>
                <a:lnTo>
                  <a:pt x="22" y="274"/>
                </a:lnTo>
                <a:lnTo>
                  <a:pt x="36" y="312"/>
                </a:lnTo>
                <a:lnTo>
                  <a:pt x="138" y="298"/>
                </a:lnTo>
                <a:lnTo>
                  <a:pt x="138" y="298"/>
                </a:lnTo>
                <a:lnTo>
                  <a:pt x="138" y="270"/>
                </a:lnTo>
                <a:lnTo>
                  <a:pt x="138" y="244"/>
                </a:lnTo>
                <a:lnTo>
                  <a:pt x="140" y="234"/>
                </a:lnTo>
                <a:lnTo>
                  <a:pt x="144" y="224"/>
                </a:lnTo>
                <a:lnTo>
                  <a:pt x="144" y="224"/>
                </a:lnTo>
                <a:lnTo>
                  <a:pt x="150" y="206"/>
                </a:lnTo>
                <a:lnTo>
                  <a:pt x="158" y="186"/>
                </a:lnTo>
                <a:lnTo>
                  <a:pt x="164" y="162"/>
                </a:lnTo>
                <a:lnTo>
                  <a:pt x="168" y="136"/>
                </a:lnTo>
                <a:lnTo>
                  <a:pt x="168" y="136"/>
                </a:lnTo>
                <a:lnTo>
                  <a:pt x="170" y="106"/>
                </a:lnTo>
                <a:lnTo>
                  <a:pt x="170" y="94"/>
                </a:lnTo>
                <a:lnTo>
                  <a:pt x="168" y="82"/>
                </a:lnTo>
                <a:lnTo>
                  <a:pt x="160" y="60"/>
                </a:lnTo>
                <a:lnTo>
                  <a:pt x="150" y="34"/>
                </a:lnTo>
                <a:lnTo>
                  <a:pt x="150" y="34"/>
                </a:lnTo>
                <a:lnTo>
                  <a:pt x="146" y="28"/>
                </a:lnTo>
                <a:lnTo>
                  <a:pt x="140" y="22"/>
                </a:lnTo>
                <a:lnTo>
                  <a:pt x="126" y="10"/>
                </a:lnTo>
                <a:lnTo>
                  <a:pt x="110" y="4"/>
                </a:lnTo>
                <a:lnTo>
                  <a:pt x="92" y="0"/>
                </a:lnTo>
                <a:lnTo>
                  <a:pt x="92" y="0"/>
                </a:lnTo>
                <a:lnTo>
                  <a:pt x="80" y="0"/>
                </a:lnTo>
                <a:lnTo>
                  <a:pt x="70" y="2"/>
                </a:lnTo>
                <a:lnTo>
                  <a:pt x="58" y="6"/>
                </a:lnTo>
                <a:lnTo>
                  <a:pt x="48" y="12"/>
                </a:lnTo>
                <a:lnTo>
                  <a:pt x="48" y="12"/>
                </a:lnTo>
                <a:lnTo>
                  <a:pt x="36" y="24"/>
                </a:lnTo>
                <a:lnTo>
                  <a:pt x="26" y="38"/>
                </a:lnTo>
                <a:lnTo>
                  <a:pt x="18" y="56"/>
                </a:lnTo>
                <a:lnTo>
                  <a:pt x="12" y="76"/>
                </a:lnTo>
                <a:lnTo>
                  <a:pt x="12" y="76"/>
                </a:lnTo>
                <a:lnTo>
                  <a:pt x="4" y="112"/>
                </a:lnTo>
                <a:lnTo>
                  <a:pt x="0" y="142"/>
                </a:lnTo>
                <a:lnTo>
                  <a:pt x="2" y="172"/>
                </a:lnTo>
                <a:lnTo>
                  <a:pt x="8" y="212"/>
                </a:lnTo>
                <a:lnTo>
                  <a:pt x="8" y="212"/>
                </a:lnTo>
                <a:close/>
                <a:moveTo>
                  <a:pt x="148" y="350"/>
                </a:moveTo>
                <a:lnTo>
                  <a:pt x="42" y="366"/>
                </a:lnTo>
                <a:lnTo>
                  <a:pt x="42" y="366"/>
                </a:lnTo>
                <a:lnTo>
                  <a:pt x="42" y="378"/>
                </a:lnTo>
                <a:lnTo>
                  <a:pt x="44" y="408"/>
                </a:lnTo>
                <a:lnTo>
                  <a:pt x="50" y="442"/>
                </a:lnTo>
                <a:lnTo>
                  <a:pt x="54" y="456"/>
                </a:lnTo>
                <a:lnTo>
                  <a:pt x="60" y="468"/>
                </a:lnTo>
                <a:lnTo>
                  <a:pt x="60" y="468"/>
                </a:lnTo>
                <a:lnTo>
                  <a:pt x="66" y="476"/>
                </a:lnTo>
                <a:lnTo>
                  <a:pt x="74" y="482"/>
                </a:lnTo>
                <a:lnTo>
                  <a:pt x="82" y="488"/>
                </a:lnTo>
                <a:lnTo>
                  <a:pt x="94" y="492"/>
                </a:lnTo>
                <a:lnTo>
                  <a:pt x="94" y="492"/>
                </a:lnTo>
                <a:lnTo>
                  <a:pt x="106" y="492"/>
                </a:lnTo>
                <a:lnTo>
                  <a:pt x="118" y="492"/>
                </a:lnTo>
                <a:lnTo>
                  <a:pt x="132" y="488"/>
                </a:lnTo>
                <a:lnTo>
                  <a:pt x="132" y="488"/>
                </a:lnTo>
                <a:lnTo>
                  <a:pt x="144" y="484"/>
                </a:lnTo>
                <a:lnTo>
                  <a:pt x="152" y="478"/>
                </a:lnTo>
                <a:lnTo>
                  <a:pt x="158" y="470"/>
                </a:lnTo>
                <a:lnTo>
                  <a:pt x="162" y="462"/>
                </a:lnTo>
                <a:lnTo>
                  <a:pt x="162" y="462"/>
                </a:lnTo>
                <a:lnTo>
                  <a:pt x="164" y="446"/>
                </a:lnTo>
                <a:lnTo>
                  <a:pt x="166" y="432"/>
                </a:lnTo>
                <a:lnTo>
                  <a:pt x="164" y="418"/>
                </a:lnTo>
                <a:lnTo>
                  <a:pt x="162" y="404"/>
                </a:lnTo>
                <a:lnTo>
                  <a:pt x="162" y="404"/>
                </a:lnTo>
                <a:lnTo>
                  <a:pt x="148" y="350"/>
                </a:lnTo>
                <a:lnTo>
                  <a:pt x="148" y="350"/>
                </a:lnTo>
                <a:close/>
              </a:path>
            </a:pathLst>
          </a:custGeom>
          <a:solidFill>
            <a:srgbClr val="2FFF8D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9" name="组 1"/>
          <p:cNvGrpSpPr/>
          <p:nvPr/>
        </p:nvGrpSpPr>
        <p:grpSpPr>
          <a:xfrm>
            <a:off x="4767435" y="3978736"/>
            <a:ext cx="673067" cy="539881"/>
            <a:chOff x="301625" y="1724025"/>
            <a:chExt cx="898525" cy="720725"/>
          </a:xfrm>
          <a:solidFill>
            <a:srgbClr val="00DE64"/>
          </a:solidFill>
        </p:grpSpPr>
        <p:sp>
          <p:nvSpPr>
            <p:cNvPr id="40" name="Freeform 92"/>
            <p:cNvSpPr>
              <a:spLocks/>
            </p:cNvSpPr>
            <p:nvPr/>
          </p:nvSpPr>
          <p:spPr bwMode="auto">
            <a:xfrm>
              <a:off x="927100" y="1743075"/>
              <a:ext cx="200025" cy="200025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64" y="0"/>
                </a:cxn>
                <a:cxn ang="0">
                  <a:pos x="76" y="2"/>
                </a:cxn>
                <a:cxn ang="0">
                  <a:pos x="88" y="4"/>
                </a:cxn>
                <a:cxn ang="0">
                  <a:pos x="98" y="10"/>
                </a:cxn>
                <a:cxn ang="0">
                  <a:pos x="108" y="18"/>
                </a:cxn>
                <a:cxn ang="0">
                  <a:pos x="116" y="28"/>
                </a:cxn>
                <a:cxn ang="0">
                  <a:pos x="120" y="38"/>
                </a:cxn>
                <a:cxn ang="0">
                  <a:pos x="124" y="50"/>
                </a:cxn>
                <a:cxn ang="0">
                  <a:pos x="126" y="62"/>
                </a:cxn>
                <a:cxn ang="0">
                  <a:pos x="126" y="62"/>
                </a:cxn>
                <a:cxn ang="0">
                  <a:pos x="124" y="76"/>
                </a:cxn>
                <a:cxn ang="0">
                  <a:pos x="120" y="86"/>
                </a:cxn>
                <a:cxn ang="0">
                  <a:pos x="116" y="98"/>
                </a:cxn>
                <a:cxn ang="0">
                  <a:pos x="108" y="106"/>
                </a:cxn>
                <a:cxn ang="0">
                  <a:pos x="98" y="114"/>
                </a:cxn>
                <a:cxn ang="0">
                  <a:pos x="88" y="120"/>
                </a:cxn>
                <a:cxn ang="0">
                  <a:pos x="76" y="124"/>
                </a:cxn>
                <a:cxn ang="0">
                  <a:pos x="64" y="126"/>
                </a:cxn>
                <a:cxn ang="0">
                  <a:pos x="64" y="126"/>
                </a:cxn>
                <a:cxn ang="0">
                  <a:pos x="50" y="124"/>
                </a:cxn>
                <a:cxn ang="0">
                  <a:pos x="38" y="120"/>
                </a:cxn>
                <a:cxn ang="0">
                  <a:pos x="28" y="114"/>
                </a:cxn>
                <a:cxn ang="0">
                  <a:pos x="18" y="106"/>
                </a:cxn>
                <a:cxn ang="0">
                  <a:pos x="12" y="98"/>
                </a:cxn>
                <a:cxn ang="0">
                  <a:pos x="6" y="86"/>
                </a:cxn>
                <a:cxn ang="0">
                  <a:pos x="2" y="76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2" y="50"/>
                </a:cxn>
                <a:cxn ang="0">
                  <a:pos x="6" y="38"/>
                </a:cxn>
                <a:cxn ang="0">
                  <a:pos x="12" y="28"/>
                </a:cxn>
                <a:cxn ang="0">
                  <a:pos x="18" y="18"/>
                </a:cxn>
                <a:cxn ang="0">
                  <a:pos x="28" y="10"/>
                </a:cxn>
                <a:cxn ang="0">
                  <a:pos x="38" y="4"/>
                </a:cxn>
                <a:cxn ang="0">
                  <a:pos x="50" y="2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126" h="126">
                  <a:moveTo>
                    <a:pt x="64" y="0"/>
                  </a:moveTo>
                  <a:lnTo>
                    <a:pt x="64" y="0"/>
                  </a:lnTo>
                  <a:lnTo>
                    <a:pt x="76" y="2"/>
                  </a:lnTo>
                  <a:lnTo>
                    <a:pt x="88" y="4"/>
                  </a:lnTo>
                  <a:lnTo>
                    <a:pt x="98" y="10"/>
                  </a:lnTo>
                  <a:lnTo>
                    <a:pt x="108" y="18"/>
                  </a:lnTo>
                  <a:lnTo>
                    <a:pt x="116" y="28"/>
                  </a:lnTo>
                  <a:lnTo>
                    <a:pt x="120" y="38"/>
                  </a:lnTo>
                  <a:lnTo>
                    <a:pt x="124" y="50"/>
                  </a:lnTo>
                  <a:lnTo>
                    <a:pt x="126" y="62"/>
                  </a:lnTo>
                  <a:lnTo>
                    <a:pt x="126" y="62"/>
                  </a:lnTo>
                  <a:lnTo>
                    <a:pt x="124" y="76"/>
                  </a:lnTo>
                  <a:lnTo>
                    <a:pt x="120" y="86"/>
                  </a:lnTo>
                  <a:lnTo>
                    <a:pt x="116" y="98"/>
                  </a:lnTo>
                  <a:lnTo>
                    <a:pt x="108" y="106"/>
                  </a:lnTo>
                  <a:lnTo>
                    <a:pt x="98" y="114"/>
                  </a:lnTo>
                  <a:lnTo>
                    <a:pt x="88" y="120"/>
                  </a:lnTo>
                  <a:lnTo>
                    <a:pt x="76" y="124"/>
                  </a:lnTo>
                  <a:lnTo>
                    <a:pt x="64" y="126"/>
                  </a:lnTo>
                  <a:lnTo>
                    <a:pt x="64" y="126"/>
                  </a:lnTo>
                  <a:lnTo>
                    <a:pt x="50" y="124"/>
                  </a:lnTo>
                  <a:lnTo>
                    <a:pt x="38" y="120"/>
                  </a:lnTo>
                  <a:lnTo>
                    <a:pt x="28" y="114"/>
                  </a:lnTo>
                  <a:lnTo>
                    <a:pt x="18" y="106"/>
                  </a:lnTo>
                  <a:lnTo>
                    <a:pt x="12" y="98"/>
                  </a:lnTo>
                  <a:lnTo>
                    <a:pt x="6" y="86"/>
                  </a:lnTo>
                  <a:lnTo>
                    <a:pt x="2" y="76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2" y="50"/>
                  </a:lnTo>
                  <a:lnTo>
                    <a:pt x="6" y="38"/>
                  </a:lnTo>
                  <a:lnTo>
                    <a:pt x="12" y="28"/>
                  </a:lnTo>
                  <a:lnTo>
                    <a:pt x="18" y="18"/>
                  </a:lnTo>
                  <a:lnTo>
                    <a:pt x="28" y="10"/>
                  </a:lnTo>
                  <a:lnTo>
                    <a:pt x="38" y="4"/>
                  </a:lnTo>
                  <a:lnTo>
                    <a:pt x="50" y="2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3"/>
            <p:cNvSpPr>
              <a:spLocks/>
            </p:cNvSpPr>
            <p:nvPr/>
          </p:nvSpPr>
          <p:spPr bwMode="auto">
            <a:xfrm>
              <a:off x="365125" y="1825625"/>
              <a:ext cx="165100" cy="165100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0"/>
                </a:cxn>
                <a:cxn ang="0">
                  <a:pos x="62" y="0"/>
                </a:cxn>
                <a:cxn ang="0">
                  <a:pos x="72" y="4"/>
                </a:cxn>
                <a:cxn ang="0">
                  <a:pos x="82" y="8"/>
                </a:cxn>
                <a:cxn ang="0">
                  <a:pos x="90" y="14"/>
                </a:cxn>
                <a:cxn ang="0">
                  <a:pos x="96" y="22"/>
                </a:cxn>
                <a:cxn ang="0">
                  <a:pos x="100" y="32"/>
                </a:cxn>
                <a:cxn ang="0">
                  <a:pos x="104" y="42"/>
                </a:cxn>
                <a:cxn ang="0">
                  <a:pos x="104" y="52"/>
                </a:cxn>
                <a:cxn ang="0">
                  <a:pos x="104" y="52"/>
                </a:cxn>
                <a:cxn ang="0">
                  <a:pos x="104" y="62"/>
                </a:cxn>
                <a:cxn ang="0">
                  <a:pos x="100" y="72"/>
                </a:cxn>
                <a:cxn ang="0">
                  <a:pos x="96" y="82"/>
                </a:cxn>
                <a:cxn ang="0">
                  <a:pos x="90" y="90"/>
                </a:cxn>
                <a:cxn ang="0">
                  <a:pos x="82" y="96"/>
                </a:cxn>
                <a:cxn ang="0">
                  <a:pos x="72" y="100"/>
                </a:cxn>
                <a:cxn ang="0">
                  <a:pos x="62" y="104"/>
                </a:cxn>
                <a:cxn ang="0">
                  <a:pos x="52" y="104"/>
                </a:cxn>
                <a:cxn ang="0">
                  <a:pos x="52" y="104"/>
                </a:cxn>
                <a:cxn ang="0">
                  <a:pos x="42" y="104"/>
                </a:cxn>
                <a:cxn ang="0">
                  <a:pos x="32" y="100"/>
                </a:cxn>
                <a:cxn ang="0">
                  <a:pos x="22" y="96"/>
                </a:cxn>
                <a:cxn ang="0">
                  <a:pos x="14" y="90"/>
                </a:cxn>
                <a:cxn ang="0">
                  <a:pos x="8" y="82"/>
                </a:cxn>
                <a:cxn ang="0">
                  <a:pos x="4" y="72"/>
                </a:cxn>
                <a:cxn ang="0">
                  <a:pos x="0" y="62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42"/>
                </a:cxn>
                <a:cxn ang="0">
                  <a:pos x="4" y="32"/>
                </a:cxn>
                <a:cxn ang="0">
                  <a:pos x="8" y="22"/>
                </a:cxn>
                <a:cxn ang="0">
                  <a:pos x="14" y="14"/>
                </a:cxn>
                <a:cxn ang="0">
                  <a:pos x="22" y="8"/>
                </a:cxn>
                <a:cxn ang="0">
                  <a:pos x="32" y="4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52" y="0"/>
                </a:cxn>
              </a:cxnLst>
              <a:rect l="0" t="0" r="r" b="b"/>
              <a:pathLst>
                <a:path w="104" h="104">
                  <a:moveTo>
                    <a:pt x="52" y="0"/>
                  </a:moveTo>
                  <a:lnTo>
                    <a:pt x="52" y="0"/>
                  </a:lnTo>
                  <a:lnTo>
                    <a:pt x="62" y="0"/>
                  </a:lnTo>
                  <a:lnTo>
                    <a:pt x="72" y="4"/>
                  </a:lnTo>
                  <a:lnTo>
                    <a:pt x="82" y="8"/>
                  </a:lnTo>
                  <a:lnTo>
                    <a:pt x="90" y="14"/>
                  </a:lnTo>
                  <a:lnTo>
                    <a:pt x="96" y="22"/>
                  </a:lnTo>
                  <a:lnTo>
                    <a:pt x="100" y="32"/>
                  </a:lnTo>
                  <a:lnTo>
                    <a:pt x="104" y="42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4" y="62"/>
                  </a:lnTo>
                  <a:lnTo>
                    <a:pt x="100" y="72"/>
                  </a:lnTo>
                  <a:lnTo>
                    <a:pt x="96" y="82"/>
                  </a:lnTo>
                  <a:lnTo>
                    <a:pt x="90" y="90"/>
                  </a:lnTo>
                  <a:lnTo>
                    <a:pt x="82" y="96"/>
                  </a:lnTo>
                  <a:lnTo>
                    <a:pt x="72" y="100"/>
                  </a:lnTo>
                  <a:lnTo>
                    <a:pt x="62" y="104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42" y="104"/>
                  </a:lnTo>
                  <a:lnTo>
                    <a:pt x="32" y="100"/>
                  </a:lnTo>
                  <a:lnTo>
                    <a:pt x="22" y="96"/>
                  </a:lnTo>
                  <a:lnTo>
                    <a:pt x="14" y="90"/>
                  </a:lnTo>
                  <a:lnTo>
                    <a:pt x="8" y="82"/>
                  </a:lnTo>
                  <a:lnTo>
                    <a:pt x="4" y="72"/>
                  </a:lnTo>
                  <a:lnTo>
                    <a:pt x="0" y="62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4" y="32"/>
                  </a:lnTo>
                  <a:lnTo>
                    <a:pt x="8" y="22"/>
                  </a:lnTo>
                  <a:lnTo>
                    <a:pt x="14" y="14"/>
                  </a:lnTo>
                  <a:lnTo>
                    <a:pt x="22" y="8"/>
                  </a:lnTo>
                  <a:lnTo>
                    <a:pt x="32" y="4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94"/>
            <p:cNvSpPr>
              <a:spLocks/>
            </p:cNvSpPr>
            <p:nvPr/>
          </p:nvSpPr>
          <p:spPr bwMode="auto">
            <a:xfrm>
              <a:off x="546100" y="2085975"/>
              <a:ext cx="47625" cy="123825"/>
            </a:xfrm>
            <a:custGeom>
              <a:avLst/>
              <a:gdLst/>
              <a:ahLst/>
              <a:cxnLst>
                <a:cxn ang="0">
                  <a:pos x="2" y="68"/>
                </a:cxn>
                <a:cxn ang="0">
                  <a:pos x="2" y="68"/>
                </a:cxn>
                <a:cxn ang="0">
                  <a:pos x="4" y="72"/>
                </a:cxn>
                <a:cxn ang="0">
                  <a:pos x="8" y="76"/>
                </a:cxn>
                <a:cxn ang="0">
                  <a:pos x="12" y="78"/>
                </a:cxn>
                <a:cxn ang="0">
                  <a:pos x="18" y="78"/>
                </a:cxn>
                <a:cxn ang="0">
                  <a:pos x="18" y="78"/>
                </a:cxn>
                <a:cxn ang="0">
                  <a:pos x="24" y="76"/>
                </a:cxn>
                <a:cxn ang="0">
                  <a:pos x="26" y="72"/>
                </a:cxn>
                <a:cxn ang="0">
                  <a:pos x="30" y="68"/>
                </a:cxn>
                <a:cxn ang="0">
                  <a:pos x="30" y="62"/>
                </a:cxn>
                <a:cxn ang="0">
                  <a:pos x="30" y="62"/>
                </a:cxn>
                <a:cxn ang="0">
                  <a:pos x="24" y="38"/>
                </a:cxn>
                <a:cxn ang="0">
                  <a:pos x="20" y="2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6" y="30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2" y="68"/>
                </a:cxn>
                <a:cxn ang="0">
                  <a:pos x="2" y="68"/>
                </a:cxn>
              </a:cxnLst>
              <a:rect l="0" t="0" r="r" b="b"/>
              <a:pathLst>
                <a:path w="30" h="78">
                  <a:moveTo>
                    <a:pt x="2" y="68"/>
                  </a:moveTo>
                  <a:lnTo>
                    <a:pt x="2" y="68"/>
                  </a:lnTo>
                  <a:lnTo>
                    <a:pt x="4" y="72"/>
                  </a:lnTo>
                  <a:lnTo>
                    <a:pt x="8" y="76"/>
                  </a:lnTo>
                  <a:lnTo>
                    <a:pt x="1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24" y="76"/>
                  </a:lnTo>
                  <a:lnTo>
                    <a:pt x="26" y="72"/>
                  </a:lnTo>
                  <a:lnTo>
                    <a:pt x="30" y="68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24" y="38"/>
                  </a:lnTo>
                  <a:lnTo>
                    <a:pt x="20" y="2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6" y="30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8"/>
                  </a:lnTo>
                  <a:lnTo>
                    <a:pt x="2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5"/>
            <p:cNvSpPr>
              <a:spLocks/>
            </p:cNvSpPr>
            <p:nvPr/>
          </p:nvSpPr>
          <p:spPr bwMode="auto">
            <a:xfrm>
              <a:off x="301625" y="2006600"/>
              <a:ext cx="244475" cy="368300"/>
            </a:xfrm>
            <a:custGeom>
              <a:avLst/>
              <a:gdLst/>
              <a:ahLst/>
              <a:cxnLst>
                <a:cxn ang="0">
                  <a:pos x="138" y="146"/>
                </a:cxn>
                <a:cxn ang="0">
                  <a:pos x="130" y="132"/>
                </a:cxn>
                <a:cxn ang="0">
                  <a:pos x="130" y="116"/>
                </a:cxn>
                <a:cxn ang="0">
                  <a:pos x="134" y="92"/>
                </a:cxn>
                <a:cxn ang="0">
                  <a:pos x="140" y="62"/>
                </a:cxn>
                <a:cxn ang="0">
                  <a:pos x="140" y="56"/>
                </a:cxn>
                <a:cxn ang="0">
                  <a:pos x="142" y="60"/>
                </a:cxn>
                <a:cxn ang="0">
                  <a:pos x="148" y="42"/>
                </a:cxn>
                <a:cxn ang="0">
                  <a:pos x="154" y="22"/>
                </a:cxn>
                <a:cxn ang="0">
                  <a:pos x="144" y="12"/>
                </a:cxn>
                <a:cxn ang="0">
                  <a:pos x="122" y="4"/>
                </a:cxn>
                <a:cxn ang="0">
                  <a:pos x="92" y="0"/>
                </a:cxn>
                <a:cxn ang="0">
                  <a:pos x="62" y="4"/>
                </a:cxn>
                <a:cxn ang="0">
                  <a:pos x="40" y="12"/>
                </a:cxn>
                <a:cxn ang="0">
                  <a:pos x="30" y="20"/>
                </a:cxn>
                <a:cxn ang="0">
                  <a:pos x="18" y="46"/>
                </a:cxn>
                <a:cxn ang="0">
                  <a:pos x="4" y="92"/>
                </a:cxn>
                <a:cxn ang="0">
                  <a:pos x="0" y="112"/>
                </a:cxn>
                <a:cxn ang="0">
                  <a:pos x="2" y="124"/>
                </a:cxn>
                <a:cxn ang="0">
                  <a:pos x="12" y="128"/>
                </a:cxn>
                <a:cxn ang="0">
                  <a:pos x="14" y="128"/>
                </a:cxn>
                <a:cxn ang="0">
                  <a:pos x="18" y="128"/>
                </a:cxn>
                <a:cxn ang="0">
                  <a:pos x="26" y="122"/>
                </a:cxn>
                <a:cxn ang="0">
                  <a:pos x="28" y="116"/>
                </a:cxn>
                <a:cxn ang="0">
                  <a:pos x="44" y="52"/>
                </a:cxn>
                <a:cxn ang="0">
                  <a:pos x="44" y="62"/>
                </a:cxn>
                <a:cxn ang="0">
                  <a:pos x="44" y="102"/>
                </a:cxn>
                <a:cxn ang="0">
                  <a:pos x="44" y="102"/>
                </a:cxn>
                <a:cxn ang="0">
                  <a:pos x="46" y="216"/>
                </a:cxn>
                <a:cxn ang="0">
                  <a:pos x="48" y="222"/>
                </a:cxn>
                <a:cxn ang="0">
                  <a:pos x="58" y="230"/>
                </a:cxn>
                <a:cxn ang="0">
                  <a:pos x="64" y="232"/>
                </a:cxn>
                <a:cxn ang="0">
                  <a:pos x="64" y="232"/>
                </a:cxn>
                <a:cxn ang="0">
                  <a:pos x="76" y="226"/>
                </a:cxn>
                <a:cxn ang="0">
                  <a:pos x="80" y="214"/>
                </a:cxn>
                <a:cxn ang="0">
                  <a:pos x="78" y="168"/>
                </a:cxn>
                <a:cxn ang="0">
                  <a:pos x="76" y="122"/>
                </a:cxn>
                <a:cxn ang="0">
                  <a:pos x="106" y="122"/>
                </a:cxn>
                <a:cxn ang="0">
                  <a:pos x="106" y="168"/>
                </a:cxn>
                <a:cxn ang="0">
                  <a:pos x="104" y="214"/>
                </a:cxn>
                <a:cxn ang="0">
                  <a:pos x="108" y="226"/>
                </a:cxn>
                <a:cxn ang="0">
                  <a:pos x="118" y="232"/>
                </a:cxn>
                <a:cxn ang="0">
                  <a:pos x="120" y="232"/>
                </a:cxn>
                <a:cxn ang="0">
                  <a:pos x="126" y="230"/>
                </a:cxn>
                <a:cxn ang="0">
                  <a:pos x="134" y="222"/>
                </a:cxn>
                <a:cxn ang="0">
                  <a:pos x="136" y="216"/>
                </a:cxn>
                <a:cxn ang="0">
                  <a:pos x="140" y="148"/>
                </a:cxn>
                <a:cxn ang="0">
                  <a:pos x="138" y="146"/>
                </a:cxn>
              </a:cxnLst>
              <a:rect l="0" t="0" r="r" b="b"/>
              <a:pathLst>
                <a:path w="154" h="232">
                  <a:moveTo>
                    <a:pt x="138" y="146"/>
                  </a:moveTo>
                  <a:lnTo>
                    <a:pt x="138" y="146"/>
                  </a:lnTo>
                  <a:lnTo>
                    <a:pt x="134" y="140"/>
                  </a:lnTo>
                  <a:lnTo>
                    <a:pt x="130" y="132"/>
                  </a:lnTo>
                  <a:lnTo>
                    <a:pt x="130" y="124"/>
                  </a:lnTo>
                  <a:lnTo>
                    <a:pt x="130" y="116"/>
                  </a:lnTo>
                  <a:lnTo>
                    <a:pt x="130" y="116"/>
                  </a:lnTo>
                  <a:lnTo>
                    <a:pt x="134" y="92"/>
                  </a:lnTo>
                  <a:lnTo>
                    <a:pt x="140" y="66"/>
                  </a:lnTo>
                  <a:lnTo>
                    <a:pt x="140" y="62"/>
                  </a:lnTo>
                  <a:lnTo>
                    <a:pt x="140" y="62"/>
                  </a:lnTo>
                  <a:lnTo>
                    <a:pt x="140" y="56"/>
                  </a:lnTo>
                  <a:lnTo>
                    <a:pt x="140" y="56"/>
                  </a:lnTo>
                  <a:lnTo>
                    <a:pt x="142" y="60"/>
                  </a:lnTo>
                  <a:lnTo>
                    <a:pt x="142" y="60"/>
                  </a:lnTo>
                  <a:lnTo>
                    <a:pt x="148" y="42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44" y="12"/>
                  </a:lnTo>
                  <a:lnTo>
                    <a:pt x="144" y="12"/>
                  </a:lnTo>
                  <a:lnTo>
                    <a:pt x="134" y="8"/>
                  </a:lnTo>
                  <a:lnTo>
                    <a:pt x="122" y="4"/>
                  </a:lnTo>
                  <a:lnTo>
                    <a:pt x="108" y="2"/>
                  </a:lnTo>
                  <a:lnTo>
                    <a:pt x="92" y="0"/>
                  </a:lnTo>
                  <a:lnTo>
                    <a:pt x="76" y="2"/>
                  </a:lnTo>
                  <a:lnTo>
                    <a:pt x="62" y="4"/>
                  </a:lnTo>
                  <a:lnTo>
                    <a:pt x="50" y="8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30" y="20"/>
                  </a:lnTo>
                  <a:lnTo>
                    <a:pt x="24" y="32"/>
                  </a:lnTo>
                  <a:lnTo>
                    <a:pt x="18" y="46"/>
                  </a:lnTo>
                  <a:lnTo>
                    <a:pt x="12" y="62"/>
                  </a:lnTo>
                  <a:lnTo>
                    <a:pt x="4" y="9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8"/>
                  </a:lnTo>
                  <a:lnTo>
                    <a:pt x="2" y="124"/>
                  </a:lnTo>
                  <a:lnTo>
                    <a:pt x="6" y="126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14" y="128"/>
                  </a:lnTo>
                  <a:lnTo>
                    <a:pt x="14" y="128"/>
                  </a:lnTo>
                  <a:lnTo>
                    <a:pt x="18" y="128"/>
                  </a:lnTo>
                  <a:lnTo>
                    <a:pt x="24" y="126"/>
                  </a:lnTo>
                  <a:lnTo>
                    <a:pt x="26" y="122"/>
                  </a:lnTo>
                  <a:lnTo>
                    <a:pt x="28" y="116"/>
                  </a:lnTo>
                  <a:lnTo>
                    <a:pt x="28" y="116"/>
                  </a:lnTo>
                  <a:lnTo>
                    <a:pt x="34" y="8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4" y="6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62"/>
                  </a:lnTo>
                  <a:lnTo>
                    <a:pt x="46" y="216"/>
                  </a:lnTo>
                  <a:lnTo>
                    <a:pt x="46" y="216"/>
                  </a:lnTo>
                  <a:lnTo>
                    <a:pt x="48" y="222"/>
                  </a:lnTo>
                  <a:lnTo>
                    <a:pt x="52" y="228"/>
                  </a:lnTo>
                  <a:lnTo>
                    <a:pt x="58" y="230"/>
                  </a:lnTo>
                  <a:lnTo>
                    <a:pt x="64" y="232"/>
                  </a:lnTo>
                  <a:lnTo>
                    <a:pt x="64" y="232"/>
                  </a:lnTo>
                  <a:lnTo>
                    <a:pt x="64" y="232"/>
                  </a:lnTo>
                  <a:lnTo>
                    <a:pt x="64" y="232"/>
                  </a:lnTo>
                  <a:lnTo>
                    <a:pt x="70" y="230"/>
                  </a:lnTo>
                  <a:lnTo>
                    <a:pt x="76" y="226"/>
                  </a:lnTo>
                  <a:lnTo>
                    <a:pt x="80" y="220"/>
                  </a:lnTo>
                  <a:lnTo>
                    <a:pt x="80" y="214"/>
                  </a:lnTo>
                  <a:lnTo>
                    <a:pt x="80" y="214"/>
                  </a:lnTo>
                  <a:lnTo>
                    <a:pt x="78" y="168"/>
                  </a:lnTo>
                  <a:lnTo>
                    <a:pt x="76" y="122"/>
                  </a:lnTo>
                  <a:lnTo>
                    <a:pt x="76" y="122"/>
                  </a:lnTo>
                  <a:lnTo>
                    <a:pt x="92" y="122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6" y="168"/>
                  </a:lnTo>
                  <a:lnTo>
                    <a:pt x="104" y="214"/>
                  </a:lnTo>
                  <a:lnTo>
                    <a:pt x="104" y="214"/>
                  </a:lnTo>
                  <a:lnTo>
                    <a:pt x="104" y="220"/>
                  </a:lnTo>
                  <a:lnTo>
                    <a:pt x="108" y="226"/>
                  </a:lnTo>
                  <a:lnTo>
                    <a:pt x="112" y="230"/>
                  </a:lnTo>
                  <a:lnTo>
                    <a:pt x="118" y="232"/>
                  </a:lnTo>
                  <a:lnTo>
                    <a:pt x="118" y="232"/>
                  </a:lnTo>
                  <a:lnTo>
                    <a:pt x="120" y="232"/>
                  </a:lnTo>
                  <a:lnTo>
                    <a:pt x="120" y="232"/>
                  </a:lnTo>
                  <a:lnTo>
                    <a:pt x="126" y="230"/>
                  </a:lnTo>
                  <a:lnTo>
                    <a:pt x="132" y="228"/>
                  </a:lnTo>
                  <a:lnTo>
                    <a:pt x="134" y="222"/>
                  </a:lnTo>
                  <a:lnTo>
                    <a:pt x="136" y="216"/>
                  </a:lnTo>
                  <a:lnTo>
                    <a:pt x="136" y="216"/>
                  </a:lnTo>
                  <a:lnTo>
                    <a:pt x="140" y="148"/>
                  </a:lnTo>
                  <a:lnTo>
                    <a:pt x="140" y="148"/>
                  </a:lnTo>
                  <a:lnTo>
                    <a:pt x="138" y="146"/>
                  </a:lnTo>
                  <a:lnTo>
                    <a:pt x="138" y="1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96"/>
            <p:cNvSpPr>
              <a:spLocks/>
            </p:cNvSpPr>
            <p:nvPr/>
          </p:nvSpPr>
          <p:spPr bwMode="auto">
            <a:xfrm>
              <a:off x="901700" y="1962150"/>
              <a:ext cx="298450" cy="434975"/>
            </a:xfrm>
            <a:custGeom>
              <a:avLst/>
              <a:gdLst/>
              <a:ahLst/>
              <a:cxnLst>
                <a:cxn ang="0">
                  <a:pos x="142" y="14"/>
                </a:cxn>
                <a:cxn ang="0">
                  <a:pos x="116" y="2"/>
                </a:cxn>
                <a:cxn ang="0">
                  <a:pos x="80" y="0"/>
                </a:cxn>
                <a:cxn ang="0">
                  <a:pos x="44" y="2"/>
                </a:cxn>
                <a:cxn ang="0">
                  <a:pos x="18" y="12"/>
                </a:cxn>
                <a:cxn ang="0">
                  <a:pos x="8" y="20"/>
                </a:cxn>
                <a:cxn ang="0">
                  <a:pos x="0" y="30"/>
                </a:cxn>
                <a:cxn ang="0">
                  <a:pos x="18" y="72"/>
                </a:cxn>
                <a:cxn ang="0">
                  <a:pos x="22" y="62"/>
                </a:cxn>
                <a:cxn ang="0">
                  <a:pos x="22" y="72"/>
                </a:cxn>
                <a:cxn ang="0">
                  <a:pos x="22" y="84"/>
                </a:cxn>
                <a:cxn ang="0">
                  <a:pos x="36" y="144"/>
                </a:cxn>
                <a:cxn ang="0">
                  <a:pos x="36" y="154"/>
                </a:cxn>
                <a:cxn ang="0">
                  <a:pos x="28" y="172"/>
                </a:cxn>
                <a:cxn ang="0">
                  <a:pos x="22" y="180"/>
                </a:cxn>
                <a:cxn ang="0">
                  <a:pos x="26" y="256"/>
                </a:cxn>
                <a:cxn ang="0">
                  <a:pos x="32" y="270"/>
                </a:cxn>
                <a:cxn ang="0">
                  <a:pos x="46" y="274"/>
                </a:cxn>
                <a:cxn ang="0">
                  <a:pos x="46" y="274"/>
                </a:cxn>
                <a:cxn ang="0">
                  <a:pos x="54" y="272"/>
                </a:cxn>
                <a:cxn ang="0">
                  <a:pos x="64" y="262"/>
                </a:cxn>
                <a:cxn ang="0">
                  <a:pos x="66" y="254"/>
                </a:cxn>
                <a:cxn ang="0">
                  <a:pos x="62" y="142"/>
                </a:cxn>
                <a:cxn ang="0">
                  <a:pos x="78" y="144"/>
                </a:cxn>
                <a:cxn ang="0">
                  <a:pos x="96" y="142"/>
                </a:cxn>
                <a:cxn ang="0">
                  <a:pos x="92" y="254"/>
                </a:cxn>
                <a:cxn ang="0">
                  <a:pos x="94" y="262"/>
                </a:cxn>
                <a:cxn ang="0">
                  <a:pos x="104" y="272"/>
                </a:cxn>
                <a:cxn ang="0">
                  <a:pos x="112" y="274"/>
                </a:cxn>
                <a:cxn ang="0">
                  <a:pos x="112" y="274"/>
                </a:cxn>
                <a:cxn ang="0">
                  <a:pos x="126" y="270"/>
                </a:cxn>
                <a:cxn ang="0">
                  <a:pos x="132" y="256"/>
                </a:cxn>
                <a:cxn ang="0">
                  <a:pos x="136" y="190"/>
                </a:cxn>
                <a:cxn ang="0">
                  <a:pos x="136" y="122"/>
                </a:cxn>
                <a:cxn ang="0">
                  <a:pos x="136" y="72"/>
                </a:cxn>
                <a:cxn ang="0">
                  <a:pos x="136" y="64"/>
                </a:cxn>
                <a:cxn ang="0">
                  <a:pos x="148" y="100"/>
                </a:cxn>
                <a:cxn ang="0">
                  <a:pos x="156" y="138"/>
                </a:cxn>
                <a:cxn ang="0">
                  <a:pos x="162" y="148"/>
                </a:cxn>
                <a:cxn ang="0">
                  <a:pos x="174" y="152"/>
                </a:cxn>
                <a:cxn ang="0">
                  <a:pos x="180" y="148"/>
                </a:cxn>
                <a:cxn ang="0">
                  <a:pos x="188" y="138"/>
                </a:cxn>
                <a:cxn ang="0">
                  <a:pos x="188" y="132"/>
                </a:cxn>
                <a:cxn ang="0">
                  <a:pos x="174" y="76"/>
                </a:cxn>
                <a:cxn ang="0">
                  <a:pos x="160" y="38"/>
                </a:cxn>
                <a:cxn ang="0">
                  <a:pos x="142" y="14"/>
                </a:cxn>
              </a:cxnLst>
              <a:rect l="0" t="0" r="r" b="b"/>
              <a:pathLst>
                <a:path w="188" h="274">
                  <a:moveTo>
                    <a:pt x="142" y="14"/>
                  </a:moveTo>
                  <a:lnTo>
                    <a:pt x="142" y="14"/>
                  </a:lnTo>
                  <a:lnTo>
                    <a:pt x="130" y="6"/>
                  </a:lnTo>
                  <a:lnTo>
                    <a:pt x="116" y="2"/>
                  </a:lnTo>
                  <a:lnTo>
                    <a:pt x="98" y="0"/>
                  </a:lnTo>
                  <a:lnTo>
                    <a:pt x="80" y="0"/>
                  </a:lnTo>
                  <a:lnTo>
                    <a:pt x="62" y="0"/>
                  </a:lnTo>
                  <a:lnTo>
                    <a:pt x="44" y="2"/>
                  </a:lnTo>
                  <a:lnTo>
                    <a:pt x="28" y="8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8" y="2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52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2" y="72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30" y="116"/>
                  </a:lnTo>
                  <a:lnTo>
                    <a:pt x="36" y="144"/>
                  </a:lnTo>
                  <a:lnTo>
                    <a:pt x="36" y="144"/>
                  </a:lnTo>
                  <a:lnTo>
                    <a:pt x="36" y="154"/>
                  </a:lnTo>
                  <a:lnTo>
                    <a:pt x="34" y="164"/>
                  </a:lnTo>
                  <a:lnTo>
                    <a:pt x="28" y="172"/>
                  </a:lnTo>
                  <a:lnTo>
                    <a:pt x="22" y="180"/>
                  </a:lnTo>
                  <a:lnTo>
                    <a:pt x="22" y="180"/>
                  </a:lnTo>
                  <a:lnTo>
                    <a:pt x="26" y="256"/>
                  </a:lnTo>
                  <a:lnTo>
                    <a:pt x="26" y="256"/>
                  </a:lnTo>
                  <a:lnTo>
                    <a:pt x="28" y="264"/>
                  </a:lnTo>
                  <a:lnTo>
                    <a:pt x="32" y="270"/>
                  </a:lnTo>
                  <a:lnTo>
                    <a:pt x="38" y="272"/>
                  </a:lnTo>
                  <a:lnTo>
                    <a:pt x="46" y="274"/>
                  </a:lnTo>
                  <a:lnTo>
                    <a:pt x="46" y="274"/>
                  </a:lnTo>
                  <a:lnTo>
                    <a:pt x="46" y="274"/>
                  </a:lnTo>
                  <a:lnTo>
                    <a:pt x="46" y="274"/>
                  </a:lnTo>
                  <a:lnTo>
                    <a:pt x="54" y="272"/>
                  </a:lnTo>
                  <a:lnTo>
                    <a:pt x="60" y="268"/>
                  </a:lnTo>
                  <a:lnTo>
                    <a:pt x="64" y="262"/>
                  </a:lnTo>
                  <a:lnTo>
                    <a:pt x="66" y="254"/>
                  </a:lnTo>
                  <a:lnTo>
                    <a:pt x="66" y="254"/>
                  </a:lnTo>
                  <a:lnTo>
                    <a:pt x="62" y="200"/>
                  </a:lnTo>
                  <a:lnTo>
                    <a:pt x="62" y="142"/>
                  </a:lnTo>
                  <a:lnTo>
                    <a:pt x="62" y="142"/>
                  </a:lnTo>
                  <a:lnTo>
                    <a:pt x="78" y="144"/>
                  </a:lnTo>
                  <a:lnTo>
                    <a:pt x="96" y="142"/>
                  </a:lnTo>
                  <a:lnTo>
                    <a:pt x="96" y="142"/>
                  </a:lnTo>
                  <a:lnTo>
                    <a:pt x="96" y="200"/>
                  </a:lnTo>
                  <a:lnTo>
                    <a:pt x="92" y="254"/>
                  </a:lnTo>
                  <a:lnTo>
                    <a:pt x="92" y="254"/>
                  </a:lnTo>
                  <a:lnTo>
                    <a:pt x="94" y="262"/>
                  </a:lnTo>
                  <a:lnTo>
                    <a:pt x="98" y="268"/>
                  </a:lnTo>
                  <a:lnTo>
                    <a:pt x="104" y="272"/>
                  </a:lnTo>
                  <a:lnTo>
                    <a:pt x="112" y="274"/>
                  </a:lnTo>
                  <a:lnTo>
                    <a:pt x="112" y="274"/>
                  </a:lnTo>
                  <a:lnTo>
                    <a:pt x="112" y="274"/>
                  </a:lnTo>
                  <a:lnTo>
                    <a:pt x="112" y="274"/>
                  </a:lnTo>
                  <a:lnTo>
                    <a:pt x="120" y="274"/>
                  </a:lnTo>
                  <a:lnTo>
                    <a:pt x="126" y="270"/>
                  </a:lnTo>
                  <a:lnTo>
                    <a:pt x="130" y="264"/>
                  </a:lnTo>
                  <a:lnTo>
                    <a:pt x="132" y="256"/>
                  </a:lnTo>
                  <a:lnTo>
                    <a:pt x="132" y="256"/>
                  </a:lnTo>
                  <a:lnTo>
                    <a:pt x="136" y="190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36" y="120"/>
                  </a:lnTo>
                  <a:lnTo>
                    <a:pt x="136" y="72"/>
                  </a:lnTo>
                  <a:lnTo>
                    <a:pt x="136" y="72"/>
                  </a:lnTo>
                  <a:lnTo>
                    <a:pt x="136" y="64"/>
                  </a:lnTo>
                  <a:lnTo>
                    <a:pt x="136" y="64"/>
                  </a:lnTo>
                  <a:lnTo>
                    <a:pt x="148" y="10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8" y="144"/>
                  </a:lnTo>
                  <a:lnTo>
                    <a:pt x="162" y="148"/>
                  </a:lnTo>
                  <a:lnTo>
                    <a:pt x="16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80" y="148"/>
                  </a:lnTo>
                  <a:lnTo>
                    <a:pt x="186" y="144"/>
                  </a:lnTo>
                  <a:lnTo>
                    <a:pt x="188" y="138"/>
                  </a:lnTo>
                  <a:lnTo>
                    <a:pt x="188" y="132"/>
                  </a:lnTo>
                  <a:lnTo>
                    <a:pt x="188" y="132"/>
                  </a:lnTo>
                  <a:lnTo>
                    <a:pt x="184" y="110"/>
                  </a:lnTo>
                  <a:lnTo>
                    <a:pt x="174" y="76"/>
                  </a:lnTo>
                  <a:lnTo>
                    <a:pt x="168" y="56"/>
                  </a:lnTo>
                  <a:lnTo>
                    <a:pt x="160" y="38"/>
                  </a:lnTo>
                  <a:lnTo>
                    <a:pt x="152" y="24"/>
                  </a:lnTo>
                  <a:lnTo>
                    <a:pt x="142" y="14"/>
                  </a:lnTo>
                  <a:lnTo>
                    <a:pt x="142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7"/>
            <p:cNvSpPr>
              <a:spLocks/>
            </p:cNvSpPr>
            <p:nvPr/>
          </p:nvSpPr>
          <p:spPr bwMode="auto">
            <a:xfrm>
              <a:off x="857250" y="2051050"/>
              <a:ext cx="53975" cy="152400"/>
            </a:xfrm>
            <a:custGeom>
              <a:avLst/>
              <a:gdLst/>
              <a:ahLst/>
              <a:cxnLst>
                <a:cxn ang="0">
                  <a:pos x="0" y="68"/>
                </a:cxn>
                <a:cxn ang="0">
                  <a:pos x="0" y="68"/>
                </a:cxn>
                <a:cxn ang="0">
                  <a:pos x="4" y="92"/>
                </a:cxn>
                <a:cxn ang="0">
                  <a:pos x="4" y="92"/>
                </a:cxn>
                <a:cxn ang="0">
                  <a:pos x="12" y="96"/>
                </a:cxn>
                <a:cxn ang="0">
                  <a:pos x="12" y="96"/>
                </a:cxn>
                <a:cxn ang="0">
                  <a:pos x="14" y="96"/>
                </a:cxn>
                <a:cxn ang="0">
                  <a:pos x="14" y="96"/>
                </a:cxn>
                <a:cxn ang="0">
                  <a:pos x="20" y="94"/>
                </a:cxn>
                <a:cxn ang="0">
                  <a:pos x="26" y="92"/>
                </a:cxn>
                <a:cxn ang="0">
                  <a:pos x="28" y="88"/>
                </a:cxn>
                <a:cxn ang="0">
                  <a:pos x="30" y="82"/>
                </a:cxn>
                <a:cxn ang="0">
                  <a:pos x="30" y="82"/>
                </a:cxn>
                <a:cxn ang="0">
                  <a:pos x="34" y="58"/>
                </a:cxn>
                <a:cxn ang="0">
                  <a:pos x="34" y="58"/>
                </a:cxn>
                <a:cxn ang="0">
                  <a:pos x="28" y="3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18"/>
                </a:cxn>
                <a:cxn ang="0">
                  <a:pos x="6" y="36"/>
                </a:cxn>
                <a:cxn ang="0">
                  <a:pos x="0" y="68"/>
                </a:cxn>
                <a:cxn ang="0">
                  <a:pos x="0" y="68"/>
                </a:cxn>
              </a:cxnLst>
              <a:rect l="0" t="0" r="r" b="b"/>
              <a:pathLst>
                <a:path w="34" h="96">
                  <a:moveTo>
                    <a:pt x="0" y="68"/>
                  </a:moveTo>
                  <a:lnTo>
                    <a:pt x="0" y="68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12" y="96"/>
                  </a:lnTo>
                  <a:lnTo>
                    <a:pt x="12" y="96"/>
                  </a:lnTo>
                  <a:lnTo>
                    <a:pt x="14" y="96"/>
                  </a:lnTo>
                  <a:lnTo>
                    <a:pt x="14" y="96"/>
                  </a:lnTo>
                  <a:lnTo>
                    <a:pt x="20" y="94"/>
                  </a:lnTo>
                  <a:lnTo>
                    <a:pt x="26" y="92"/>
                  </a:lnTo>
                  <a:lnTo>
                    <a:pt x="28" y="88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28" y="3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18"/>
                  </a:lnTo>
                  <a:lnTo>
                    <a:pt x="6" y="36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98"/>
            <p:cNvSpPr>
              <a:spLocks/>
            </p:cNvSpPr>
            <p:nvPr/>
          </p:nvSpPr>
          <p:spPr bwMode="auto">
            <a:xfrm>
              <a:off x="542925" y="1962150"/>
              <a:ext cx="381000" cy="482600"/>
            </a:xfrm>
            <a:custGeom>
              <a:avLst/>
              <a:gdLst/>
              <a:ahLst/>
              <a:cxnLst>
                <a:cxn ang="0">
                  <a:pos x="222" y="168"/>
                </a:cxn>
                <a:cxn ang="0">
                  <a:pos x="224" y="168"/>
                </a:cxn>
                <a:cxn ang="0">
                  <a:pos x="236" y="160"/>
                </a:cxn>
                <a:cxn ang="0">
                  <a:pos x="240" y="146"/>
                </a:cxn>
                <a:cxn ang="0">
                  <a:pos x="234" y="122"/>
                </a:cxn>
                <a:cxn ang="0">
                  <a:pos x="218" y="64"/>
                </a:cxn>
                <a:cxn ang="0">
                  <a:pos x="200" y="28"/>
                </a:cxn>
                <a:cxn ang="0">
                  <a:pos x="190" y="16"/>
                </a:cxn>
                <a:cxn ang="0">
                  <a:pos x="160" y="4"/>
                </a:cxn>
                <a:cxn ang="0">
                  <a:pos x="122" y="0"/>
                </a:cxn>
                <a:cxn ang="0">
                  <a:pos x="102" y="2"/>
                </a:cxn>
                <a:cxn ang="0">
                  <a:pos x="64" y="8"/>
                </a:cxn>
                <a:cxn ang="0">
                  <a:pos x="52" y="16"/>
                </a:cxn>
                <a:cxn ang="0">
                  <a:pos x="40" y="26"/>
                </a:cxn>
                <a:cxn ang="0">
                  <a:pos x="22" y="60"/>
                </a:cxn>
                <a:cxn ang="0">
                  <a:pos x="4" y="118"/>
                </a:cxn>
                <a:cxn ang="0">
                  <a:pos x="0" y="148"/>
                </a:cxn>
                <a:cxn ang="0">
                  <a:pos x="4" y="160"/>
                </a:cxn>
                <a:cxn ang="0">
                  <a:pos x="16" y="168"/>
                </a:cxn>
                <a:cxn ang="0">
                  <a:pos x="18" y="168"/>
                </a:cxn>
                <a:cxn ang="0">
                  <a:pos x="24" y="168"/>
                </a:cxn>
                <a:cxn ang="0">
                  <a:pos x="34" y="158"/>
                </a:cxn>
                <a:cxn ang="0">
                  <a:pos x="36" y="152"/>
                </a:cxn>
                <a:cxn ang="0">
                  <a:pos x="50" y="86"/>
                </a:cxn>
                <a:cxn ang="0">
                  <a:pos x="58" y="68"/>
                </a:cxn>
                <a:cxn ang="0">
                  <a:pos x="56" y="134"/>
                </a:cxn>
                <a:cxn ang="0">
                  <a:pos x="56" y="134"/>
                </a:cxn>
                <a:cxn ang="0">
                  <a:pos x="58" y="210"/>
                </a:cxn>
                <a:cxn ang="0">
                  <a:pos x="60" y="284"/>
                </a:cxn>
                <a:cxn ang="0">
                  <a:pos x="68" y="298"/>
                </a:cxn>
                <a:cxn ang="0">
                  <a:pos x="82" y="304"/>
                </a:cxn>
                <a:cxn ang="0">
                  <a:pos x="84" y="304"/>
                </a:cxn>
                <a:cxn ang="0">
                  <a:pos x="92" y="302"/>
                </a:cxn>
                <a:cxn ang="0">
                  <a:pos x="104" y="288"/>
                </a:cxn>
                <a:cxn ang="0">
                  <a:pos x="104" y="280"/>
                </a:cxn>
                <a:cxn ang="0">
                  <a:pos x="100" y="158"/>
                </a:cxn>
                <a:cxn ang="0">
                  <a:pos x="120" y="160"/>
                </a:cxn>
                <a:cxn ang="0">
                  <a:pos x="140" y="158"/>
                </a:cxn>
                <a:cxn ang="0">
                  <a:pos x="138" y="220"/>
                </a:cxn>
                <a:cxn ang="0">
                  <a:pos x="134" y="280"/>
                </a:cxn>
                <a:cxn ang="0">
                  <a:pos x="140" y="296"/>
                </a:cxn>
                <a:cxn ang="0">
                  <a:pos x="154" y="304"/>
                </a:cxn>
                <a:cxn ang="0">
                  <a:pos x="156" y="304"/>
                </a:cxn>
                <a:cxn ang="0">
                  <a:pos x="164" y="302"/>
                </a:cxn>
                <a:cxn ang="0">
                  <a:pos x="176" y="292"/>
                </a:cxn>
                <a:cxn ang="0">
                  <a:pos x="178" y="284"/>
                </a:cxn>
                <a:cxn ang="0">
                  <a:pos x="182" y="136"/>
                </a:cxn>
                <a:cxn ang="0">
                  <a:pos x="184" y="134"/>
                </a:cxn>
                <a:cxn ang="0">
                  <a:pos x="184" y="80"/>
                </a:cxn>
                <a:cxn ang="0">
                  <a:pos x="182" y="72"/>
                </a:cxn>
                <a:cxn ang="0">
                  <a:pos x="204" y="154"/>
                </a:cxn>
                <a:cxn ang="0">
                  <a:pos x="206" y="160"/>
                </a:cxn>
                <a:cxn ang="0">
                  <a:pos x="216" y="168"/>
                </a:cxn>
                <a:cxn ang="0">
                  <a:pos x="222" y="168"/>
                </a:cxn>
              </a:cxnLst>
              <a:rect l="0" t="0" r="r" b="b"/>
              <a:pathLst>
                <a:path w="240" h="304">
                  <a:moveTo>
                    <a:pt x="222" y="168"/>
                  </a:moveTo>
                  <a:lnTo>
                    <a:pt x="222" y="168"/>
                  </a:lnTo>
                  <a:lnTo>
                    <a:pt x="224" y="168"/>
                  </a:lnTo>
                  <a:lnTo>
                    <a:pt x="224" y="168"/>
                  </a:lnTo>
                  <a:lnTo>
                    <a:pt x="232" y="166"/>
                  </a:lnTo>
                  <a:lnTo>
                    <a:pt x="236" y="160"/>
                  </a:lnTo>
                  <a:lnTo>
                    <a:pt x="240" y="154"/>
                  </a:lnTo>
                  <a:lnTo>
                    <a:pt x="240" y="146"/>
                  </a:lnTo>
                  <a:lnTo>
                    <a:pt x="240" y="146"/>
                  </a:lnTo>
                  <a:lnTo>
                    <a:pt x="234" y="122"/>
                  </a:lnTo>
                  <a:lnTo>
                    <a:pt x="224" y="84"/>
                  </a:lnTo>
                  <a:lnTo>
                    <a:pt x="218" y="64"/>
                  </a:lnTo>
                  <a:lnTo>
                    <a:pt x="210" y="44"/>
                  </a:lnTo>
                  <a:lnTo>
                    <a:pt x="200" y="28"/>
                  </a:lnTo>
                  <a:lnTo>
                    <a:pt x="190" y="16"/>
                  </a:lnTo>
                  <a:lnTo>
                    <a:pt x="190" y="16"/>
                  </a:lnTo>
                  <a:lnTo>
                    <a:pt x="176" y="10"/>
                  </a:lnTo>
                  <a:lnTo>
                    <a:pt x="160" y="4"/>
                  </a:lnTo>
                  <a:lnTo>
                    <a:pt x="142" y="2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02" y="2"/>
                  </a:lnTo>
                  <a:lnTo>
                    <a:pt x="82" y="4"/>
                  </a:lnTo>
                  <a:lnTo>
                    <a:pt x="64" y="8"/>
                  </a:lnTo>
                  <a:lnTo>
                    <a:pt x="52" y="16"/>
                  </a:lnTo>
                  <a:lnTo>
                    <a:pt x="52" y="16"/>
                  </a:lnTo>
                  <a:lnTo>
                    <a:pt x="46" y="20"/>
                  </a:lnTo>
                  <a:lnTo>
                    <a:pt x="40" y="26"/>
                  </a:lnTo>
                  <a:lnTo>
                    <a:pt x="30" y="42"/>
                  </a:lnTo>
                  <a:lnTo>
                    <a:pt x="22" y="60"/>
                  </a:lnTo>
                  <a:lnTo>
                    <a:pt x="14" y="80"/>
                  </a:lnTo>
                  <a:lnTo>
                    <a:pt x="4" y="118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0" y="154"/>
                  </a:lnTo>
                  <a:lnTo>
                    <a:pt x="4" y="160"/>
                  </a:lnTo>
                  <a:lnTo>
                    <a:pt x="8" y="166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8" y="168"/>
                  </a:lnTo>
                  <a:lnTo>
                    <a:pt x="18" y="168"/>
                  </a:lnTo>
                  <a:lnTo>
                    <a:pt x="24" y="168"/>
                  </a:lnTo>
                  <a:lnTo>
                    <a:pt x="30" y="164"/>
                  </a:lnTo>
                  <a:lnTo>
                    <a:pt x="34" y="158"/>
                  </a:lnTo>
                  <a:lnTo>
                    <a:pt x="36" y="152"/>
                  </a:lnTo>
                  <a:lnTo>
                    <a:pt x="36" y="152"/>
                  </a:lnTo>
                  <a:lnTo>
                    <a:pt x="44" y="108"/>
                  </a:lnTo>
                  <a:lnTo>
                    <a:pt x="50" y="86"/>
                  </a:lnTo>
                  <a:lnTo>
                    <a:pt x="58" y="68"/>
                  </a:lnTo>
                  <a:lnTo>
                    <a:pt x="58" y="68"/>
                  </a:lnTo>
                  <a:lnTo>
                    <a:pt x="56" y="80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8" y="210"/>
                  </a:lnTo>
                  <a:lnTo>
                    <a:pt x="60" y="284"/>
                  </a:lnTo>
                  <a:lnTo>
                    <a:pt x="60" y="284"/>
                  </a:lnTo>
                  <a:lnTo>
                    <a:pt x="62" y="292"/>
                  </a:lnTo>
                  <a:lnTo>
                    <a:pt x="68" y="298"/>
                  </a:lnTo>
                  <a:lnTo>
                    <a:pt x="74" y="302"/>
                  </a:lnTo>
                  <a:lnTo>
                    <a:pt x="82" y="304"/>
                  </a:lnTo>
                  <a:lnTo>
                    <a:pt x="82" y="304"/>
                  </a:lnTo>
                  <a:lnTo>
                    <a:pt x="84" y="304"/>
                  </a:lnTo>
                  <a:lnTo>
                    <a:pt x="84" y="304"/>
                  </a:lnTo>
                  <a:lnTo>
                    <a:pt x="92" y="302"/>
                  </a:lnTo>
                  <a:lnTo>
                    <a:pt x="100" y="296"/>
                  </a:lnTo>
                  <a:lnTo>
                    <a:pt x="104" y="288"/>
                  </a:lnTo>
                  <a:lnTo>
                    <a:pt x="104" y="280"/>
                  </a:lnTo>
                  <a:lnTo>
                    <a:pt x="104" y="280"/>
                  </a:lnTo>
                  <a:lnTo>
                    <a:pt x="102" y="220"/>
                  </a:lnTo>
                  <a:lnTo>
                    <a:pt x="100" y="158"/>
                  </a:lnTo>
                  <a:lnTo>
                    <a:pt x="100" y="158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40" y="158"/>
                  </a:lnTo>
                  <a:lnTo>
                    <a:pt x="140" y="158"/>
                  </a:lnTo>
                  <a:lnTo>
                    <a:pt x="138" y="220"/>
                  </a:lnTo>
                  <a:lnTo>
                    <a:pt x="134" y="280"/>
                  </a:lnTo>
                  <a:lnTo>
                    <a:pt x="134" y="280"/>
                  </a:lnTo>
                  <a:lnTo>
                    <a:pt x="136" y="290"/>
                  </a:lnTo>
                  <a:lnTo>
                    <a:pt x="140" y="296"/>
                  </a:lnTo>
                  <a:lnTo>
                    <a:pt x="146" y="302"/>
                  </a:lnTo>
                  <a:lnTo>
                    <a:pt x="154" y="304"/>
                  </a:lnTo>
                  <a:lnTo>
                    <a:pt x="154" y="304"/>
                  </a:lnTo>
                  <a:lnTo>
                    <a:pt x="156" y="304"/>
                  </a:lnTo>
                  <a:lnTo>
                    <a:pt x="156" y="304"/>
                  </a:lnTo>
                  <a:lnTo>
                    <a:pt x="164" y="302"/>
                  </a:lnTo>
                  <a:lnTo>
                    <a:pt x="172" y="298"/>
                  </a:lnTo>
                  <a:lnTo>
                    <a:pt x="176" y="292"/>
                  </a:lnTo>
                  <a:lnTo>
                    <a:pt x="178" y="284"/>
                  </a:lnTo>
                  <a:lnTo>
                    <a:pt x="178" y="284"/>
                  </a:lnTo>
                  <a:lnTo>
                    <a:pt x="182" y="212"/>
                  </a:lnTo>
                  <a:lnTo>
                    <a:pt x="182" y="136"/>
                  </a:lnTo>
                  <a:lnTo>
                    <a:pt x="182" y="136"/>
                  </a:lnTo>
                  <a:lnTo>
                    <a:pt x="184" y="134"/>
                  </a:lnTo>
                  <a:lnTo>
                    <a:pt x="184" y="80"/>
                  </a:lnTo>
                  <a:lnTo>
                    <a:pt x="184" y="80"/>
                  </a:lnTo>
                  <a:lnTo>
                    <a:pt x="182" y="72"/>
                  </a:lnTo>
                  <a:lnTo>
                    <a:pt x="182" y="72"/>
                  </a:lnTo>
                  <a:lnTo>
                    <a:pt x="194" y="112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6" y="160"/>
                  </a:lnTo>
                  <a:lnTo>
                    <a:pt x="210" y="164"/>
                  </a:lnTo>
                  <a:lnTo>
                    <a:pt x="216" y="168"/>
                  </a:lnTo>
                  <a:lnTo>
                    <a:pt x="222" y="168"/>
                  </a:lnTo>
                  <a:lnTo>
                    <a:pt x="222" y="1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99"/>
            <p:cNvSpPr>
              <a:spLocks/>
            </p:cNvSpPr>
            <p:nvPr/>
          </p:nvSpPr>
          <p:spPr bwMode="auto">
            <a:xfrm>
              <a:off x="622300" y="1724025"/>
              <a:ext cx="219075" cy="219075"/>
            </a:xfrm>
            <a:custGeom>
              <a:avLst/>
              <a:gdLst/>
              <a:ahLst/>
              <a:cxnLst>
                <a:cxn ang="0">
                  <a:pos x="70" y="0"/>
                </a:cxn>
                <a:cxn ang="0">
                  <a:pos x="70" y="0"/>
                </a:cxn>
                <a:cxn ang="0">
                  <a:pos x="84" y="0"/>
                </a:cxn>
                <a:cxn ang="0">
                  <a:pos x="96" y="4"/>
                </a:cxn>
                <a:cxn ang="0">
                  <a:pos x="108" y="12"/>
                </a:cxn>
                <a:cxn ang="0">
                  <a:pos x="118" y="20"/>
                </a:cxn>
                <a:cxn ang="0">
                  <a:pos x="126" y="30"/>
                </a:cxn>
                <a:cxn ang="0">
                  <a:pos x="134" y="42"/>
                </a:cxn>
                <a:cxn ang="0">
                  <a:pos x="138" y="54"/>
                </a:cxn>
                <a:cxn ang="0">
                  <a:pos x="138" y="68"/>
                </a:cxn>
                <a:cxn ang="0">
                  <a:pos x="138" y="68"/>
                </a:cxn>
                <a:cxn ang="0">
                  <a:pos x="138" y="82"/>
                </a:cxn>
                <a:cxn ang="0">
                  <a:pos x="134" y="96"/>
                </a:cxn>
                <a:cxn ang="0">
                  <a:pos x="126" y="106"/>
                </a:cxn>
                <a:cxn ang="0">
                  <a:pos x="118" y="118"/>
                </a:cxn>
                <a:cxn ang="0">
                  <a:pos x="108" y="126"/>
                </a:cxn>
                <a:cxn ang="0">
                  <a:pos x="96" y="132"/>
                </a:cxn>
                <a:cxn ang="0">
                  <a:pos x="84" y="136"/>
                </a:cxn>
                <a:cxn ang="0">
                  <a:pos x="70" y="138"/>
                </a:cxn>
                <a:cxn ang="0">
                  <a:pos x="70" y="138"/>
                </a:cxn>
                <a:cxn ang="0">
                  <a:pos x="56" y="136"/>
                </a:cxn>
                <a:cxn ang="0">
                  <a:pos x="42" y="132"/>
                </a:cxn>
                <a:cxn ang="0">
                  <a:pos x="32" y="126"/>
                </a:cxn>
                <a:cxn ang="0">
                  <a:pos x="20" y="118"/>
                </a:cxn>
                <a:cxn ang="0">
                  <a:pos x="12" y="106"/>
                </a:cxn>
                <a:cxn ang="0">
                  <a:pos x="6" y="96"/>
                </a:cxn>
                <a:cxn ang="0">
                  <a:pos x="2" y="82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2" y="54"/>
                </a:cxn>
                <a:cxn ang="0">
                  <a:pos x="6" y="42"/>
                </a:cxn>
                <a:cxn ang="0">
                  <a:pos x="12" y="30"/>
                </a:cxn>
                <a:cxn ang="0">
                  <a:pos x="20" y="20"/>
                </a:cxn>
                <a:cxn ang="0">
                  <a:pos x="32" y="12"/>
                </a:cxn>
                <a:cxn ang="0">
                  <a:pos x="42" y="4"/>
                </a:cxn>
                <a:cxn ang="0">
                  <a:pos x="56" y="0"/>
                </a:cxn>
                <a:cxn ang="0">
                  <a:pos x="70" y="0"/>
                </a:cxn>
                <a:cxn ang="0">
                  <a:pos x="70" y="0"/>
                </a:cxn>
              </a:cxnLst>
              <a:rect l="0" t="0" r="r" b="b"/>
              <a:pathLst>
                <a:path w="138" h="138">
                  <a:moveTo>
                    <a:pt x="70" y="0"/>
                  </a:moveTo>
                  <a:lnTo>
                    <a:pt x="70" y="0"/>
                  </a:lnTo>
                  <a:lnTo>
                    <a:pt x="84" y="0"/>
                  </a:lnTo>
                  <a:lnTo>
                    <a:pt x="96" y="4"/>
                  </a:lnTo>
                  <a:lnTo>
                    <a:pt x="108" y="12"/>
                  </a:lnTo>
                  <a:lnTo>
                    <a:pt x="118" y="20"/>
                  </a:lnTo>
                  <a:lnTo>
                    <a:pt x="126" y="30"/>
                  </a:lnTo>
                  <a:lnTo>
                    <a:pt x="134" y="42"/>
                  </a:lnTo>
                  <a:lnTo>
                    <a:pt x="138" y="54"/>
                  </a:lnTo>
                  <a:lnTo>
                    <a:pt x="138" y="68"/>
                  </a:lnTo>
                  <a:lnTo>
                    <a:pt x="138" y="68"/>
                  </a:lnTo>
                  <a:lnTo>
                    <a:pt x="138" y="82"/>
                  </a:lnTo>
                  <a:lnTo>
                    <a:pt x="134" y="96"/>
                  </a:lnTo>
                  <a:lnTo>
                    <a:pt x="126" y="106"/>
                  </a:lnTo>
                  <a:lnTo>
                    <a:pt x="118" y="118"/>
                  </a:lnTo>
                  <a:lnTo>
                    <a:pt x="108" y="126"/>
                  </a:lnTo>
                  <a:lnTo>
                    <a:pt x="96" y="132"/>
                  </a:lnTo>
                  <a:lnTo>
                    <a:pt x="84" y="136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56" y="136"/>
                  </a:lnTo>
                  <a:lnTo>
                    <a:pt x="42" y="132"/>
                  </a:lnTo>
                  <a:lnTo>
                    <a:pt x="32" y="126"/>
                  </a:lnTo>
                  <a:lnTo>
                    <a:pt x="20" y="118"/>
                  </a:lnTo>
                  <a:lnTo>
                    <a:pt x="12" y="106"/>
                  </a:lnTo>
                  <a:lnTo>
                    <a:pt x="6" y="96"/>
                  </a:lnTo>
                  <a:lnTo>
                    <a:pt x="2" y="82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" y="54"/>
                  </a:lnTo>
                  <a:lnTo>
                    <a:pt x="6" y="42"/>
                  </a:lnTo>
                  <a:lnTo>
                    <a:pt x="12" y="30"/>
                  </a:lnTo>
                  <a:lnTo>
                    <a:pt x="20" y="20"/>
                  </a:lnTo>
                  <a:lnTo>
                    <a:pt x="32" y="12"/>
                  </a:lnTo>
                  <a:lnTo>
                    <a:pt x="42" y="4"/>
                  </a:lnTo>
                  <a:lnTo>
                    <a:pt x="56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126725" y="4032346"/>
            <a:ext cx="486271" cy="486271"/>
            <a:chOff x="5438775" y="2660650"/>
            <a:chExt cx="596900" cy="596900"/>
          </a:xfrm>
          <a:solidFill>
            <a:srgbClr val="00AC4E"/>
          </a:solidFill>
        </p:grpSpPr>
        <p:sp>
          <p:nvSpPr>
            <p:cNvPr id="49" name="Freeform 185"/>
            <p:cNvSpPr>
              <a:spLocks/>
            </p:cNvSpPr>
            <p:nvPr/>
          </p:nvSpPr>
          <p:spPr bwMode="auto">
            <a:xfrm>
              <a:off x="5438775" y="2660650"/>
              <a:ext cx="165100" cy="165100"/>
            </a:xfrm>
            <a:custGeom>
              <a:avLst/>
              <a:gdLst/>
              <a:ahLst/>
              <a:cxnLst>
                <a:cxn ang="0">
                  <a:pos x="18" y="18"/>
                </a:cxn>
                <a:cxn ang="0">
                  <a:pos x="18" y="18"/>
                </a:cxn>
                <a:cxn ang="0">
                  <a:pos x="10" y="28"/>
                </a:cxn>
                <a:cxn ang="0">
                  <a:pos x="6" y="38"/>
                </a:cxn>
                <a:cxn ang="0">
                  <a:pos x="2" y="50"/>
                </a:cxn>
                <a:cxn ang="0">
                  <a:pos x="0" y="60"/>
                </a:cxn>
                <a:cxn ang="0">
                  <a:pos x="2" y="72"/>
                </a:cxn>
                <a:cxn ang="0">
                  <a:pos x="6" y="84"/>
                </a:cxn>
                <a:cxn ang="0">
                  <a:pos x="10" y="94"/>
                </a:cxn>
                <a:cxn ang="0">
                  <a:pos x="18" y="104"/>
                </a:cxn>
                <a:cxn ang="0">
                  <a:pos x="104" y="18"/>
                </a:cxn>
                <a:cxn ang="0">
                  <a:pos x="104" y="18"/>
                </a:cxn>
                <a:cxn ang="0">
                  <a:pos x="96" y="10"/>
                </a:cxn>
                <a:cxn ang="0">
                  <a:pos x="84" y="4"/>
                </a:cxn>
                <a:cxn ang="0">
                  <a:pos x="74" y="2"/>
                </a:cxn>
                <a:cxn ang="0">
                  <a:pos x="62" y="0"/>
                </a:cxn>
                <a:cxn ang="0">
                  <a:pos x="50" y="2"/>
                </a:cxn>
                <a:cxn ang="0">
                  <a:pos x="38" y="4"/>
                </a:cxn>
                <a:cxn ang="0">
                  <a:pos x="28" y="10"/>
                </a:cxn>
                <a:cxn ang="0">
                  <a:pos x="18" y="18"/>
                </a:cxn>
                <a:cxn ang="0">
                  <a:pos x="18" y="18"/>
                </a:cxn>
              </a:cxnLst>
              <a:rect l="0" t="0" r="r" b="b"/>
              <a:pathLst>
                <a:path w="104" h="104">
                  <a:moveTo>
                    <a:pt x="18" y="18"/>
                  </a:moveTo>
                  <a:lnTo>
                    <a:pt x="18" y="18"/>
                  </a:lnTo>
                  <a:lnTo>
                    <a:pt x="10" y="28"/>
                  </a:lnTo>
                  <a:lnTo>
                    <a:pt x="6" y="38"/>
                  </a:lnTo>
                  <a:lnTo>
                    <a:pt x="2" y="50"/>
                  </a:lnTo>
                  <a:lnTo>
                    <a:pt x="0" y="60"/>
                  </a:lnTo>
                  <a:lnTo>
                    <a:pt x="2" y="72"/>
                  </a:lnTo>
                  <a:lnTo>
                    <a:pt x="6" y="84"/>
                  </a:lnTo>
                  <a:lnTo>
                    <a:pt x="10" y="94"/>
                  </a:lnTo>
                  <a:lnTo>
                    <a:pt x="18" y="104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96" y="10"/>
                  </a:lnTo>
                  <a:lnTo>
                    <a:pt x="84" y="4"/>
                  </a:lnTo>
                  <a:lnTo>
                    <a:pt x="74" y="2"/>
                  </a:lnTo>
                  <a:lnTo>
                    <a:pt x="62" y="0"/>
                  </a:lnTo>
                  <a:lnTo>
                    <a:pt x="50" y="2"/>
                  </a:lnTo>
                  <a:lnTo>
                    <a:pt x="38" y="4"/>
                  </a:lnTo>
                  <a:lnTo>
                    <a:pt x="28" y="10"/>
                  </a:lnTo>
                  <a:lnTo>
                    <a:pt x="18" y="18"/>
                  </a:lnTo>
                  <a:lnTo>
                    <a:pt x="18" y="1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86"/>
            <p:cNvSpPr>
              <a:spLocks noEditPoints="1"/>
            </p:cNvSpPr>
            <p:nvPr/>
          </p:nvSpPr>
          <p:spPr bwMode="auto">
            <a:xfrm>
              <a:off x="5505450" y="2727325"/>
              <a:ext cx="530225" cy="530225"/>
            </a:xfrm>
            <a:custGeom>
              <a:avLst/>
              <a:gdLst/>
              <a:ahLst/>
              <a:cxnLst>
                <a:cxn ang="0">
                  <a:pos x="188" y="274"/>
                </a:cxn>
                <a:cxn ang="0">
                  <a:pos x="334" y="334"/>
                </a:cxn>
                <a:cxn ang="0">
                  <a:pos x="274" y="186"/>
                </a:cxn>
                <a:cxn ang="0">
                  <a:pos x="86" y="0"/>
                </a:cxn>
                <a:cxn ang="0">
                  <a:pos x="0" y="86"/>
                </a:cxn>
                <a:cxn ang="0">
                  <a:pos x="188" y="274"/>
                </a:cxn>
                <a:cxn ang="0">
                  <a:pos x="208" y="234"/>
                </a:cxn>
                <a:cxn ang="0">
                  <a:pos x="208" y="234"/>
                </a:cxn>
                <a:cxn ang="0">
                  <a:pos x="214" y="230"/>
                </a:cxn>
                <a:cxn ang="0">
                  <a:pos x="222" y="230"/>
                </a:cxn>
                <a:cxn ang="0">
                  <a:pos x="228" y="230"/>
                </a:cxn>
                <a:cxn ang="0">
                  <a:pos x="234" y="232"/>
                </a:cxn>
                <a:cxn ang="0">
                  <a:pos x="234" y="232"/>
                </a:cxn>
                <a:cxn ang="0">
                  <a:pos x="230" y="228"/>
                </a:cxn>
                <a:cxn ang="0">
                  <a:pos x="230" y="222"/>
                </a:cxn>
                <a:cxn ang="0">
                  <a:pos x="232" y="214"/>
                </a:cxn>
                <a:cxn ang="0">
                  <a:pos x="236" y="206"/>
                </a:cxn>
                <a:cxn ang="0">
                  <a:pos x="236" y="206"/>
                </a:cxn>
                <a:cxn ang="0">
                  <a:pos x="242" y="202"/>
                </a:cxn>
                <a:cxn ang="0">
                  <a:pos x="250" y="198"/>
                </a:cxn>
                <a:cxn ang="0">
                  <a:pos x="258" y="196"/>
                </a:cxn>
                <a:cxn ang="0">
                  <a:pos x="294" y="280"/>
                </a:cxn>
                <a:cxn ang="0">
                  <a:pos x="282" y="294"/>
                </a:cxn>
                <a:cxn ang="0">
                  <a:pos x="196" y="258"/>
                </a:cxn>
                <a:cxn ang="0">
                  <a:pos x="196" y="258"/>
                </a:cxn>
                <a:cxn ang="0">
                  <a:pos x="198" y="250"/>
                </a:cxn>
                <a:cxn ang="0">
                  <a:pos x="202" y="242"/>
                </a:cxn>
                <a:cxn ang="0">
                  <a:pos x="208" y="234"/>
                </a:cxn>
                <a:cxn ang="0">
                  <a:pos x="208" y="234"/>
                </a:cxn>
              </a:cxnLst>
              <a:rect l="0" t="0" r="r" b="b"/>
              <a:pathLst>
                <a:path w="334" h="334">
                  <a:moveTo>
                    <a:pt x="188" y="274"/>
                  </a:moveTo>
                  <a:lnTo>
                    <a:pt x="334" y="334"/>
                  </a:lnTo>
                  <a:lnTo>
                    <a:pt x="274" y="186"/>
                  </a:lnTo>
                  <a:lnTo>
                    <a:pt x="86" y="0"/>
                  </a:lnTo>
                  <a:lnTo>
                    <a:pt x="0" y="86"/>
                  </a:lnTo>
                  <a:lnTo>
                    <a:pt x="188" y="274"/>
                  </a:lnTo>
                  <a:close/>
                  <a:moveTo>
                    <a:pt x="208" y="234"/>
                  </a:moveTo>
                  <a:lnTo>
                    <a:pt x="208" y="234"/>
                  </a:lnTo>
                  <a:lnTo>
                    <a:pt x="214" y="230"/>
                  </a:lnTo>
                  <a:lnTo>
                    <a:pt x="222" y="230"/>
                  </a:lnTo>
                  <a:lnTo>
                    <a:pt x="228" y="230"/>
                  </a:lnTo>
                  <a:lnTo>
                    <a:pt x="234" y="232"/>
                  </a:lnTo>
                  <a:lnTo>
                    <a:pt x="234" y="232"/>
                  </a:lnTo>
                  <a:lnTo>
                    <a:pt x="230" y="228"/>
                  </a:lnTo>
                  <a:lnTo>
                    <a:pt x="230" y="222"/>
                  </a:lnTo>
                  <a:lnTo>
                    <a:pt x="232" y="214"/>
                  </a:lnTo>
                  <a:lnTo>
                    <a:pt x="236" y="206"/>
                  </a:lnTo>
                  <a:lnTo>
                    <a:pt x="236" y="206"/>
                  </a:lnTo>
                  <a:lnTo>
                    <a:pt x="242" y="202"/>
                  </a:lnTo>
                  <a:lnTo>
                    <a:pt x="250" y="198"/>
                  </a:lnTo>
                  <a:lnTo>
                    <a:pt x="258" y="196"/>
                  </a:lnTo>
                  <a:lnTo>
                    <a:pt x="294" y="280"/>
                  </a:lnTo>
                  <a:lnTo>
                    <a:pt x="282" y="29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198" y="250"/>
                  </a:lnTo>
                  <a:lnTo>
                    <a:pt x="202" y="242"/>
                  </a:lnTo>
                  <a:lnTo>
                    <a:pt x="208" y="234"/>
                  </a:lnTo>
                  <a:lnTo>
                    <a:pt x="208" y="2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46"/>
          <p:cNvSpPr>
            <a:spLocks noEditPoints="1"/>
          </p:cNvSpPr>
          <p:nvPr/>
        </p:nvSpPr>
        <p:spPr bwMode="auto">
          <a:xfrm>
            <a:off x="9325567" y="4099596"/>
            <a:ext cx="593134" cy="366697"/>
          </a:xfrm>
          <a:custGeom>
            <a:avLst/>
            <a:gdLst/>
            <a:ahLst/>
            <a:cxnLst>
              <a:cxn ang="0">
                <a:pos x="256" y="0"/>
              </a:cxn>
              <a:cxn ang="0">
                <a:pos x="256" y="0"/>
              </a:cxn>
              <a:cxn ang="0">
                <a:pos x="242" y="2"/>
              </a:cxn>
              <a:cxn ang="0">
                <a:pos x="184" y="10"/>
              </a:cxn>
              <a:cxn ang="0">
                <a:pos x="114" y="42"/>
              </a:cxn>
              <a:cxn ang="0">
                <a:pos x="60" y="82"/>
              </a:cxn>
              <a:cxn ang="0">
                <a:pos x="4" y="152"/>
              </a:cxn>
              <a:cxn ang="0">
                <a:pos x="4" y="164"/>
              </a:cxn>
              <a:cxn ang="0">
                <a:pos x="48" y="222"/>
              </a:cxn>
              <a:cxn ang="0">
                <a:pos x="98" y="266"/>
              </a:cxn>
              <a:cxn ang="0">
                <a:pos x="168" y="302"/>
              </a:cxn>
              <a:cxn ang="0">
                <a:pos x="256" y="316"/>
              </a:cxn>
              <a:cxn ang="0">
                <a:pos x="316" y="308"/>
              </a:cxn>
              <a:cxn ang="0">
                <a:pos x="390" y="280"/>
              </a:cxn>
              <a:cxn ang="0">
                <a:pos x="448" y="236"/>
              </a:cxn>
              <a:cxn ang="0">
                <a:pos x="494" y="182"/>
              </a:cxn>
              <a:cxn ang="0">
                <a:pos x="510" y="158"/>
              </a:cxn>
              <a:cxn ang="0">
                <a:pos x="476" y="110"/>
              </a:cxn>
              <a:cxn ang="0">
                <a:pos x="416" y="54"/>
              </a:cxn>
              <a:cxn ang="0">
                <a:pos x="352" y="18"/>
              </a:cxn>
              <a:cxn ang="0">
                <a:pos x="268" y="2"/>
              </a:cxn>
              <a:cxn ang="0">
                <a:pos x="214" y="78"/>
              </a:cxn>
              <a:cxn ang="0">
                <a:pos x="232" y="84"/>
              </a:cxn>
              <a:cxn ang="0">
                <a:pos x="244" y="100"/>
              </a:cxn>
              <a:cxn ang="0">
                <a:pos x="248" y="112"/>
              </a:cxn>
              <a:cxn ang="0">
                <a:pos x="242" y="132"/>
              </a:cxn>
              <a:cxn ang="0">
                <a:pos x="226" y="144"/>
              </a:cxn>
              <a:cxn ang="0">
                <a:pos x="214" y="146"/>
              </a:cxn>
              <a:cxn ang="0">
                <a:pos x="194" y="140"/>
              </a:cxn>
              <a:cxn ang="0">
                <a:pos x="182" y="126"/>
              </a:cxn>
              <a:cxn ang="0">
                <a:pos x="180" y="112"/>
              </a:cxn>
              <a:cxn ang="0">
                <a:pos x="186" y="94"/>
              </a:cxn>
              <a:cxn ang="0">
                <a:pos x="200" y="82"/>
              </a:cxn>
              <a:cxn ang="0">
                <a:pos x="214" y="78"/>
              </a:cxn>
              <a:cxn ang="0">
                <a:pos x="236" y="270"/>
              </a:cxn>
              <a:cxn ang="0">
                <a:pos x="180" y="258"/>
              </a:cxn>
              <a:cxn ang="0">
                <a:pos x="122" y="228"/>
              </a:cxn>
              <a:cxn ang="0">
                <a:pos x="64" y="174"/>
              </a:cxn>
              <a:cxn ang="0">
                <a:pos x="66" y="138"/>
              </a:cxn>
              <a:cxn ang="0">
                <a:pos x="128" y="84"/>
              </a:cxn>
              <a:cxn ang="0">
                <a:pos x="138" y="96"/>
              </a:cxn>
              <a:cxn ang="0">
                <a:pos x="136" y="120"/>
              </a:cxn>
              <a:cxn ang="0">
                <a:pos x="144" y="168"/>
              </a:cxn>
              <a:cxn ang="0">
                <a:pos x="188" y="220"/>
              </a:cxn>
              <a:cxn ang="0">
                <a:pos x="242" y="240"/>
              </a:cxn>
              <a:cxn ang="0">
                <a:pos x="268" y="240"/>
              </a:cxn>
              <a:cxn ang="0">
                <a:pos x="322" y="220"/>
              </a:cxn>
              <a:cxn ang="0">
                <a:pos x="366" y="168"/>
              </a:cxn>
              <a:cxn ang="0">
                <a:pos x="376" y="120"/>
              </a:cxn>
              <a:cxn ang="0">
                <a:pos x="372" y="96"/>
              </a:cxn>
              <a:cxn ang="0">
                <a:pos x="382" y="84"/>
              </a:cxn>
              <a:cxn ang="0">
                <a:pos x="444" y="138"/>
              </a:cxn>
              <a:cxn ang="0">
                <a:pos x="446" y="174"/>
              </a:cxn>
              <a:cxn ang="0">
                <a:pos x="388" y="228"/>
              </a:cxn>
              <a:cxn ang="0">
                <a:pos x="330" y="258"/>
              </a:cxn>
              <a:cxn ang="0">
                <a:pos x="276" y="270"/>
              </a:cxn>
            </a:cxnLst>
            <a:rect l="0" t="0" r="r" b="b"/>
            <a:pathLst>
              <a:path w="510" h="316">
                <a:moveTo>
                  <a:pt x="268" y="2"/>
                </a:moveTo>
                <a:lnTo>
                  <a:pt x="268" y="2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  <a:lnTo>
                  <a:pt x="242" y="2"/>
                </a:lnTo>
                <a:lnTo>
                  <a:pt x="242" y="2"/>
                </a:lnTo>
                <a:lnTo>
                  <a:pt x="212" y="4"/>
                </a:lnTo>
                <a:lnTo>
                  <a:pt x="184" y="10"/>
                </a:lnTo>
                <a:lnTo>
                  <a:pt x="158" y="18"/>
                </a:lnTo>
                <a:lnTo>
                  <a:pt x="136" y="28"/>
                </a:lnTo>
                <a:lnTo>
                  <a:pt x="114" y="42"/>
                </a:lnTo>
                <a:lnTo>
                  <a:pt x="94" y="54"/>
                </a:lnTo>
                <a:lnTo>
                  <a:pt x="76" y="68"/>
                </a:lnTo>
                <a:lnTo>
                  <a:pt x="60" y="82"/>
                </a:lnTo>
                <a:lnTo>
                  <a:pt x="34" y="110"/>
                </a:lnTo>
                <a:lnTo>
                  <a:pt x="16" y="134"/>
                </a:lnTo>
                <a:lnTo>
                  <a:pt x="4" y="152"/>
                </a:lnTo>
                <a:lnTo>
                  <a:pt x="0" y="158"/>
                </a:lnTo>
                <a:lnTo>
                  <a:pt x="0" y="158"/>
                </a:lnTo>
                <a:lnTo>
                  <a:pt x="4" y="164"/>
                </a:lnTo>
                <a:lnTo>
                  <a:pt x="16" y="182"/>
                </a:lnTo>
                <a:lnTo>
                  <a:pt x="36" y="208"/>
                </a:lnTo>
                <a:lnTo>
                  <a:pt x="48" y="222"/>
                </a:lnTo>
                <a:lnTo>
                  <a:pt x="62" y="236"/>
                </a:lnTo>
                <a:lnTo>
                  <a:pt x="80" y="252"/>
                </a:lnTo>
                <a:lnTo>
                  <a:pt x="98" y="266"/>
                </a:lnTo>
                <a:lnTo>
                  <a:pt x="120" y="280"/>
                </a:lnTo>
                <a:lnTo>
                  <a:pt x="142" y="292"/>
                </a:lnTo>
                <a:lnTo>
                  <a:pt x="168" y="302"/>
                </a:lnTo>
                <a:lnTo>
                  <a:pt x="194" y="308"/>
                </a:lnTo>
                <a:lnTo>
                  <a:pt x="224" y="314"/>
                </a:lnTo>
                <a:lnTo>
                  <a:pt x="256" y="316"/>
                </a:lnTo>
                <a:lnTo>
                  <a:pt x="256" y="316"/>
                </a:lnTo>
                <a:lnTo>
                  <a:pt x="286" y="314"/>
                </a:lnTo>
                <a:lnTo>
                  <a:pt x="316" y="308"/>
                </a:lnTo>
                <a:lnTo>
                  <a:pt x="342" y="302"/>
                </a:lnTo>
                <a:lnTo>
                  <a:pt x="368" y="292"/>
                </a:lnTo>
                <a:lnTo>
                  <a:pt x="390" y="280"/>
                </a:lnTo>
                <a:lnTo>
                  <a:pt x="412" y="266"/>
                </a:lnTo>
                <a:lnTo>
                  <a:pt x="430" y="252"/>
                </a:lnTo>
                <a:lnTo>
                  <a:pt x="448" y="236"/>
                </a:lnTo>
                <a:lnTo>
                  <a:pt x="462" y="222"/>
                </a:lnTo>
                <a:lnTo>
                  <a:pt x="474" y="208"/>
                </a:lnTo>
                <a:lnTo>
                  <a:pt x="494" y="182"/>
                </a:lnTo>
                <a:lnTo>
                  <a:pt x="506" y="164"/>
                </a:lnTo>
                <a:lnTo>
                  <a:pt x="510" y="158"/>
                </a:lnTo>
                <a:lnTo>
                  <a:pt x="510" y="158"/>
                </a:lnTo>
                <a:lnTo>
                  <a:pt x="506" y="152"/>
                </a:lnTo>
                <a:lnTo>
                  <a:pt x="496" y="134"/>
                </a:lnTo>
                <a:lnTo>
                  <a:pt x="476" y="110"/>
                </a:lnTo>
                <a:lnTo>
                  <a:pt x="450" y="82"/>
                </a:lnTo>
                <a:lnTo>
                  <a:pt x="434" y="68"/>
                </a:lnTo>
                <a:lnTo>
                  <a:pt x="416" y="54"/>
                </a:lnTo>
                <a:lnTo>
                  <a:pt x="396" y="42"/>
                </a:lnTo>
                <a:lnTo>
                  <a:pt x="374" y="30"/>
                </a:lnTo>
                <a:lnTo>
                  <a:pt x="352" y="18"/>
                </a:lnTo>
                <a:lnTo>
                  <a:pt x="326" y="10"/>
                </a:lnTo>
                <a:lnTo>
                  <a:pt x="298" y="4"/>
                </a:lnTo>
                <a:lnTo>
                  <a:pt x="268" y="2"/>
                </a:lnTo>
                <a:lnTo>
                  <a:pt x="268" y="2"/>
                </a:lnTo>
                <a:close/>
                <a:moveTo>
                  <a:pt x="214" y="78"/>
                </a:moveTo>
                <a:lnTo>
                  <a:pt x="214" y="78"/>
                </a:lnTo>
                <a:lnTo>
                  <a:pt x="220" y="80"/>
                </a:lnTo>
                <a:lnTo>
                  <a:pt x="226" y="82"/>
                </a:lnTo>
                <a:lnTo>
                  <a:pt x="232" y="84"/>
                </a:lnTo>
                <a:lnTo>
                  <a:pt x="238" y="88"/>
                </a:lnTo>
                <a:lnTo>
                  <a:pt x="242" y="94"/>
                </a:lnTo>
                <a:lnTo>
                  <a:pt x="244" y="100"/>
                </a:lnTo>
                <a:lnTo>
                  <a:pt x="246" y="106"/>
                </a:lnTo>
                <a:lnTo>
                  <a:pt x="248" y="112"/>
                </a:lnTo>
                <a:lnTo>
                  <a:pt x="248" y="112"/>
                </a:lnTo>
                <a:lnTo>
                  <a:pt x="246" y="120"/>
                </a:lnTo>
                <a:lnTo>
                  <a:pt x="244" y="126"/>
                </a:lnTo>
                <a:lnTo>
                  <a:pt x="242" y="132"/>
                </a:lnTo>
                <a:lnTo>
                  <a:pt x="238" y="136"/>
                </a:lnTo>
                <a:lnTo>
                  <a:pt x="232" y="140"/>
                </a:lnTo>
                <a:lnTo>
                  <a:pt x="226" y="144"/>
                </a:lnTo>
                <a:lnTo>
                  <a:pt x="220" y="146"/>
                </a:lnTo>
                <a:lnTo>
                  <a:pt x="214" y="146"/>
                </a:lnTo>
                <a:lnTo>
                  <a:pt x="214" y="146"/>
                </a:lnTo>
                <a:lnTo>
                  <a:pt x="206" y="146"/>
                </a:lnTo>
                <a:lnTo>
                  <a:pt x="200" y="144"/>
                </a:lnTo>
                <a:lnTo>
                  <a:pt x="194" y="140"/>
                </a:lnTo>
                <a:lnTo>
                  <a:pt x="190" y="136"/>
                </a:lnTo>
                <a:lnTo>
                  <a:pt x="186" y="132"/>
                </a:lnTo>
                <a:lnTo>
                  <a:pt x="182" y="126"/>
                </a:lnTo>
                <a:lnTo>
                  <a:pt x="180" y="120"/>
                </a:lnTo>
                <a:lnTo>
                  <a:pt x="180" y="112"/>
                </a:lnTo>
                <a:lnTo>
                  <a:pt x="180" y="112"/>
                </a:lnTo>
                <a:lnTo>
                  <a:pt x="180" y="106"/>
                </a:lnTo>
                <a:lnTo>
                  <a:pt x="182" y="100"/>
                </a:lnTo>
                <a:lnTo>
                  <a:pt x="186" y="94"/>
                </a:lnTo>
                <a:lnTo>
                  <a:pt x="190" y="88"/>
                </a:lnTo>
                <a:lnTo>
                  <a:pt x="194" y="84"/>
                </a:lnTo>
                <a:lnTo>
                  <a:pt x="200" y="82"/>
                </a:lnTo>
                <a:lnTo>
                  <a:pt x="206" y="80"/>
                </a:lnTo>
                <a:lnTo>
                  <a:pt x="214" y="78"/>
                </a:lnTo>
                <a:lnTo>
                  <a:pt x="214" y="78"/>
                </a:lnTo>
                <a:close/>
                <a:moveTo>
                  <a:pt x="256" y="270"/>
                </a:moveTo>
                <a:lnTo>
                  <a:pt x="256" y="270"/>
                </a:lnTo>
                <a:lnTo>
                  <a:pt x="236" y="270"/>
                </a:lnTo>
                <a:lnTo>
                  <a:pt x="216" y="268"/>
                </a:lnTo>
                <a:lnTo>
                  <a:pt x="198" y="264"/>
                </a:lnTo>
                <a:lnTo>
                  <a:pt x="180" y="258"/>
                </a:lnTo>
                <a:lnTo>
                  <a:pt x="164" y="252"/>
                </a:lnTo>
                <a:lnTo>
                  <a:pt x="150" y="246"/>
                </a:lnTo>
                <a:lnTo>
                  <a:pt x="122" y="228"/>
                </a:lnTo>
                <a:lnTo>
                  <a:pt x="98" y="210"/>
                </a:lnTo>
                <a:lnTo>
                  <a:pt x="80" y="192"/>
                </a:lnTo>
                <a:lnTo>
                  <a:pt x="64" y="174"/>
                </a:lnTo>
                <a:lnTo>
                  <a:pt x="52" y="158"/>
                </a:lnTo>
                <a:lnTo>
                  <a:pt x="52" y="158"/>
                </a:lnTo>
                <a:lnTo>
                  <a:pt x="66" y="138"/>
                </a:lnTo>
                <a:lnTo>
                  <a:pt x="86" y="116"/>
                </a:lnTo>
                <a:lnTo>
                  <a:pt x="112" y="94"/>
                </a:lnTo>
                <a:lnTo>
                  <a:pt x="128" y="84"/>
                </a:lnTo>
                <a:lnTo>
                  <a:pt x="144" y="74"/>
                </a:lnTo>
                <a:lnTo>
                  <a:pt x="144" y="74"/>
                </a:lnTo>
                <a:lnTo>
                  <a:pt x="138" y="96"/>
                </a:lnTo>
                <a:lnTo>
                  <a:pt x="136" y="108"/>
                </a:lnTo>
                <a:lnTo>
                  <a:pt x="136" y="120"/>
                </a:lnTo>
                <a:lnTo>
                  <a:pt x="136" y="120"/>
                </a:lnTo>
                <a:lnTo>
                  <a:pt x="136" y="132"/>
                </a:lnTo>
                <a:lnTo>
                  <a:pt x="138" y="144"/>
                </a:lnTo>
                <a:lnTo>
                  <a:pt x="144" y="168"/>
                </a:lnTo>
                <a:lnTo>
                  <a:pt x="156" y="188"/>
                </a:lnTo>
                <a:lnTo>
                  <a:pt x="170" y="206"/>
                </a:lnTo>
                <a:lnTo>
                  <a:pt x="188" y="220"/>
                </a:lnTo>
                <a:lnTo>
                  <a:pt x="208" y="232"/>
                </a:lnTo>
                <a:lnTo>
                  <a:pt x="230" y="238"/>
                </a:lnTo>
                <a:lnTo>
                  <a:pt x="242" y="240"/>
                </a:lnTo>
                <a:lnTo>
                  <a:pt x="256" y="240"/>
                </a:lnTo>
                <a:lnTo>
                  <a:pt x="256" y="240"/>
                </a:lnTo>
                <a:lnTo>
                  <a:pt x="268" y="240"/>
                </a:lnTo>
                <a:lnTo>
                  <a:pt x="280" y="238"/>
                </a:lnTo>
                <a:lnTo>
                  <a:pt x="302" y="232"/>
                </a:lnTo>
                <a:lnTo>
                  <a:pt x="322" y="220"/>
                </a:lnTo>
                <a:lnTo>
                  <a:pt x="340" y="206"/>
                </a:lnTo>
                <a:lnTo>
                  <a:pt x="354" y="188"/>
                </a:lnTo>
                <a:lnTo>
                  <a:pt x="366" y="168"/>
                </a:lnTo>
                <a:lnTo>
                  <a:pt x="372" y="144"/>
                </a:lnTo>
                <a:lnTo>
                  <a:pt x="374" y="132"/>
                </a:lnTo>
                <a:lnTo>
                  <a:pt x="376" y="120"/>
                </a:lnTo>
                <a:lnTo>
                  <a:pt x="376" y="120"/>
                </a:lnTo>
                <a:lnTo>
                  <a:pt x="374" y="108"/>
                </a:lnTo>
                <a:lnTo>
                  <a:pt x="372" y="96"/>
                </a:lnTo>
                <a:lnTo>
                  <a:pt x="366" y="74"/>
                </a:lnTo>
                <a:lnTo>
                  <a:pt x="366" y="74"/>
                </a:lnTo>
                <a:lnTo>
                  <a:pt x="382" y="84"/>
                </a:lnTo>
                <a:lnTo>
                  <a:pt x="398" y="94"/>
                </a:lnTo>
                <a:lnTo>
                  <a:pt x="424" y="118"/>
                </a:lnTo>
                <a:lnTo>
                  <a:pt x="444" y="138"/>
                </a:lnTo>
                <a:lnTo>
                  <a:pt x="458" y="158"/>
                </a:lnTo>
                <a:lnTo>
                  <a:pt x="458" y="158"/>
                </a:lnTo>
                <a:lnTo>
                  <a:pt x="446" y="174"/>
                </a:lnTo>
                <a:lnTo>
                  <a:pt x="430" y="192"/>
                </a:lnTo>
                <a:lnTo>
                  <a:pt x="412" y="210"/>
                </a:lnTo>
                <a:lnTo>
                  <a:pt x="388" y="228"/>
                </a:lnTo>
                <a:lnTo>
                  <a:pt x="360" y="246"/>
                </a:lnTo>
                <a:lnTo>
                  <a:pt x="346" y="252"/>
                </a:lnTo>
                <a:lnTo>
                  <a:pt x="330" y="258"/>
                </a:lnTo>
                <a:lnTo>
                  <a:pt x="312" y="264"/>
                </a:lnTo>
                <a:lnTo>
                  <a:pt x="294" y="268"/>
                </a:lnTo>
                <a:lnTo>
                  <a:pt x="276" y="270"/>
                </a:lnTo>
                <a:lnTo>
                  <a:pt x="256" y="270"/>
                </a:lnTo>
                <a:lnTo>
                  <a:pt x="256" y="270"/>
                </a:lnTo>
                <a:close/>
              </a:path>
            </a:pathLst>
          </a:custGeom>
          <a:solidFill>
            <a:srgbClr val="007A37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9607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矩形 133"/>
          <p:cNvSpPr/>
          <p:nvPr/>
        </p:nvSpPr>
        <p:spPr>
          <a:xfrm>
            <a:off x="4891211" y="1365250"/>
            <a:ext cx="3185989" cy="469900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94300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5892800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6591300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524750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5194300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892800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591300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24750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5194300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5892800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6591300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7524750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565775" y="2679700"/>
            <a:ext cx="1790700" cy="323850"/>
          </a:xfrm>
          <a:prstGeom prst="rect">
            <a:avLst/>
          </a:prstGeom>
          <a:solidFill>
            <a:srgbClr val="00DE6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4" idx="0"/>
            <a:endCxn id="56" idx="2"/>
          </p:cNvCxnSpPr>
          <p:nvPr/>
        </p:nvCxnSpPr>
        <p:spPr>
          <a:xfrm flipV="1">
            <a:off x="5356225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2" idx="0"/>
            <a:endCxn id="57" idx="2"/>
          </p:cNvCxnSpPr>
          <p:nvPr/>
        </p:nvCxnSpPr>
        <p:spPr>
          <a:xfrm flipV="1">
            <a:off x="6054725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53" idx="0"/>
            <a:endCxn id="58" idx="2"/>
          </p:cNvCxnSpPr>
          <p:nvPr/>
        </p:nvCxnSpPr>
        <p:spPr>
          <a:xfrm flipV="1">
            <a:off x="6753225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54" idx="0"/>
            <a:endCxn id="59" idx="2"/>
          </p:cNvCxnSpPr>
          <p:nvPr/>
        </p:nvCxnSpPr>
        <p:spPr>
          <a:xfrm flipV="1">
            <a:off x="7686675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56" idx="0"/>
            <a:endCxn id="60" idx="2"/>
          </p:cNvCxnSpPr>
          <p:nvPr/>
        </p:nvCxnSpPr>
        <p:spPr>
          <a:xfrm flipV="1">
            <a:off x="5356225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57" idx="0"/>
            <a:endCxn id="61" idx="2"/>
          </p:cNvCxnSpPr>
          <p:nvPr/>
        </p:nvCxnSpPr>
        <p:spPr>
          <a:xfrm flipV="1">
            <a:off x="6054725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58" idx="0"/>
            <a:endCxn id="62" idx="2"/>
          </p:cNvCxnSpPr>
          <p:nvPr/>
        </p:nvCxnSpPr>
        <p:spPr>
          <a:xfrm flipV="1">
            <a:off x="6753225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9" idx="0"/>
            <a:endCxn id="63" idx="2"/>
          </p:cNvCxnSpPr>
          <p:nvPr/>
        </p:nvCxnSpPr>
        <p:spPr>
          <a:xfrm flipV="1">
            <a:off x="7686675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60" idx="0"/>
          </p:cNvCxnSpPr>
          <p:nvPr/>
        </p:nvCxnSpPr>
        <p:spPr>
          <a:xfrm flipV="1">
            <a:off x="5356225" y="3543300"/>
            <a:ext cx="11049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>
            <a:stCxn id="61" idx="0"/>
          </p:cNvCxnSpPr>
          <p:nvPr/>
        </p:nvCxnSpPr>
        <p:spPr>
          <a:xfrm flipV="1">
            <a:off x="6054725" y="3543300"/>
            <a:ext cx="4064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>
            <a:stCxn id="62" idx="0"/>
          </p:cNvCxnSpPr>
          <p:nvPr/>
        </p:nvCxnSpPr>
        <p:spPr>
          <a:xfrm flipH="1" flipV="1">
            <a:off x="6461125" y="3543300"/>
            <a:ext cx="2921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/>
          <p:cNvCxnSpPr>
            <a:stCxn id="63" idx="0"/>
          </p:cNvCxnSpPr>
          <p:nvPr/>
        </p:nvCxnSpPr>
        <p:spPr>
          <a:xfrm flipH="1" flipV="1">
            <a:off x="6461125" y="3543300"/>
            <a:ext cx="122555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>
            <a:stCxn id="85" idx="0"/>
            <a:endCxn id="7" idx="2"/>
          </p:cNvCxnSpPr>
          <p:nvPr/>
        </p:nvCxnSpPr>
        <p:spPr>
          <a:xfrm flipH="1" flipV="1">
            <a:off x="6461125" y="3003550"/>
            <a:ext cx="635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或者 84"/>
          <p:cNvSpPr/>
          <p:nvPr/>
        </p:nvSpPr>
        <p:spPr>
          <a:xfrm>
            <a:off x="6354762" y="3321050"/>
            <a:ext cx="225425" cy="225425"/>
          </a:xfrm>
          <a:prstGeom prst="flowChartOr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流程图: 接点 86"/>
          <p:cNvSpPr/>
          <p:nvPr/>
        </p:nvSpPr>
        <p:spPr>
          <a:xfrm>
            <a:off x="6353969" y="2172446"/>
            <a:ext cx="214312" cy="214312"/>
          </a:xfrm>
          <a:prstGeom prst="flowChartConnector">
            <a:avLst/>
          </a:prstGeom>
          <a:solidFill>
            <a:srgbClr val="0033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9" name="直接箭头连接符 88"/>
          <p:cNvCxnSpPr>
            <a:stCxn id="7" idx="0"/>
            <a:endCxn id="87" idx="4"/>
          </p:cNvCxnSpPr>
          <p:nvPr/>
        </p:nvCxnSpPr>
        <p:spPr>
          <a:xfrm flipV="1">
            <a:off x="6461125" y="2386758"/>
            <a:ext cx="0" cy="2929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 89"/>
          <p:cNvSpPr/>
          <p:nvPr/>
        </p:nvSpPr>
        <p:spPr>
          <a:xfrm>
            <a:off x="5565775" y="1561258"/>
            <a:ext cx="1790700" cy="3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2" name="直接箭头连接符 91"/>
          <p:cNvCxnSpPr>
            <a:stCxn id="87" idx="0"/>
            <a:endCxn id="90" idx="2"/>
          </p:cNvCxnSpPr>
          <p:nvPr/>
        </p:nvCxnSpPr>
        <p:spPr>
          <a:xfrm flipV="1">
            <a:off x="6461125" y="1885108"/>
            <a:ext cx="0" cy="287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8308037" y="5637719"/>
            <a:ext cx="1580663" cy="269304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原始文本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8308037" y="5011163"/>
            <a:ext cx="1580663" cy="269304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句子原始嵌入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8308038" y="4351844"/>
            <a:ext cx="1580663" cy="269304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句子特征向量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308036" y="2707376"/>
            <a:ext cx="1580663" cy="269304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包嵌入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308035" y="1598277"/>
            <a:ext cx="1580663" cy="269304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关系分类概率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3208843" y="5317044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词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嵌入层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3208842" y="4674106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3208841" y="3314524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注意力机制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3208840" y="2154696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右大括号 101"/>
          <p:cNvSpPr/>
          <p:nvPr/>
        </p:nvSpPr>
        <p:spPr>
          <a:xfrm>
            <a:off x="7524750" y="1598277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右大括号 102"/>
          <p:cNvSpPr/>
          <p:nvPr/>
        </p:nvSpPr>
        <p:spPr>
          <a:xfrm>
            <a:off x="7524750" y="2716719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右大括号 103"/>
          <p:cNvSpPr/>
          <p:nvPr/>
        </p:nvSpPr>
        <p:spPr>
          <a:xfrm>
            <a:off x="7935444" y="4351844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右大括号 104"/>
          <p:cNvSpPr/>
          <p:nvPr/>
        </p:nvSpPr>
        <p:spPr>
          <a:xfrm>
            <a:off x="7935444" y="5011163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右大括号 105"/>
          <p:cNvSpPr/>
          <p:nvPr/>
        </p:nvSpPr>
        <p:spPr>
          <a:xfrm>
            <a:off x="7935444" y="5640320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箭头连接符 107"/>
          <p:cNvCxnSpPr>
            <a:stCxn id="93" idx="0"/>
            <a:endCxn id="94" idx="2"/>
          </p:cNvCxnSpPr>
          <p:nvPr/>
        </p:nvCxnSpPr>
        <p:spPr>
          <a:xfrm flipV="1">
            <a:off x="9098369" y="5280467"/>
            <a:ext cx="0" cy="357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箭头连接符 109"/>
          <p:cNvCxnSpPr>
            <a:stCxn id="94" idx="0"/>
            <a:endCxn id="95" idx="2"/>
          </p:cNvCxnSpPr>
          <p:nvPr/>
        </p:nvCxnSpPr>
        <p:spPr>
          <a:xfrm flipV="1">
            <a:off x="9098369" y="4621148"/>
            <a:ext cx="1" cy="3900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/>
          <p:cNvCxnSpPr>
            <a:stCxn id="95" idx="0"/>
            <a:endCxn id="96" idx="2"/>
          </p:cNvCxnSpPr>
          <p:nvPr/>
        </p:nvCxnSpPr>
        <p:spPr>
          <a:xfrm flipH="1" flipV="1">
            <a:off x="9098368" y="2976680"/>
            <a:ext cx="2" cy="1375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箭头连接符 113"/>
          <p:cNvCxnSpPr>
            <a:stCxn id="96" idx="0"/>
            <a:endCxn id="97" idx="2"/>
          </p:cNvCxnSpPr>
          <p:nvPr/>
        </p:nvCxnSpPr>
        <p:spPr>
          <a:xfrm flipH="1" flipV="1">
            <a:off x="9098367" y="1867581"/>
            <a:ext cx="1" cy="8397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箭头连接符 115"/>
          <p:cNvCxnSpPr>
            <a:stCxn id="98" idx="0"/>
            <a:endCxn id="99" idx="2"/>
          </p:cNvCxnSpPr>
          <p:nvPr/>
        </p:nvCxnSpPr>
        <p:spPr>
          <a:xfrm flipH="1" flipV="1">
            <a:off x="3999174" y="4923918"/>
            <a:ext cx="1" cy="3931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99" idx="0"/>
            <a:endCxn id="100" idx="2"/>
          </p:cNvCxnSpPr>
          <p:nvPr/>
        </p:nvCxnSpPr>
        <p:spPr>
          <a:xfrm flipH="1" flipV="1">
            <a:off x="3999173" y="3564336"/>
            <a:ext cx="1" cy="11097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箭头连接符 119"/>
          <p:cNvCxnSpPr>
            <a:stCxn id="100" idx="0"/>
            <a:endCxn id="101" idx="2"/>
          </p:cNvCxnSpPr>
          <p:nvPr/>
        </p:nvCxnSpPr>
        <p:spPr>
          <a:xfrm flipH="1" flipV="1">
            <a:off x="3999172" y="2404508"/>
            <a:ext cx="1" cy="910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左大括号 120"/>
          <p:cNvSpPr/>
          <p:nvPr/>
        </p:nvSpPr>
        <p:spPr>
          <a:xfrm>
            <a:off x="4953000" y="5317044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左大括号 121"/>
          <p:cNvSpPr/>
          <p:nvPr/>
        </p:nvSpPr>
        <p:spPr>
          <a:xfrm>
            <a:off x="4952366" y="467410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左大括号 122"/>
          <p:cNvSpPr/>
          <p:nvPr/>
        </p:nvSpPr>
        <p:spPr>
          <a:xfrm>
            <a:off x="4934408" y="330885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左大括号 123"/>
          <p:cNvSpPr/>
          <p:nvPr/>
        </p:nvSpPr>
        <p:spPr>
          <a:xfrm>
            <a:off x="4934407" y="215469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圆角矩形 125"/>
          <p:cNvSpPr/>
          <p:nvPr/>
        </p:nvSpPr>
        <p:spPr>
          <a:xfrm>
            <a:off x="734729" y="2055703"/>
            <a:ext cx="1638300" cy="46355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分类损失</a:t>
            </a:r>
            <a:endParaRPr lang="en-US" altLang="zh-CN" sz="1200" dirty="0" smtClean="0"/>
          </a:p>
          <a:p>
            <a:pPr algn="ctr"/>
            <a:r>
              <a:rPr lang="zh-CN" altLang="en-US" sz="1200" dirty="0" smtClean="0"/>
              <a:t>回归损失</a:t>
            </a:r>
            <a:endParaRPr lang="zh-CN" altLang="en-US" sz="1200" dirty="0"/>
          </a:p>
        </p:txBody>
      </p:sp>
      <p:sp>
        <p:nvSpPr>
          <p:cNvPr id="127" name="圆角矩形 126"/>
          <p:cNvSpPr/>
          <p:nvPr/>
        </p:nvSpPr>
        <p:spPr>
          <a:xfrm>
            <a:off x="734729" y="3201987"/>
            <a:ext cx="1638300" cy="46355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Self-Attention</a:t>
            </a:r>
          </a:p>
          <a:p>
            <a:pPr algn="ctr"/>
            <a:r>
              <a:rPr lang="en-US" altLang="zh-CN" sz="1200" dirty="0" smtClean="0"/>
              <a:t>Side Information</a:t>
            </a:r>
          </a:p>
        </p:txBody>
      </p:sp>
      <p:sp>
        <p:nvSpPr>
          <p:cNvPr id="128" name="圆角矩形 127"/>
          <p:cNvSpPr/>
          <p:nvPr/>
        </p:nvSpPr>
        <p:spPr>
          <a:xfrm>
            <a:off x="734729" y="4574547"/>
            <a:ext cx="1638300" cy="46355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CNN</a:t>
            </a:r>
          </a:p>
          <a:p>
            <a:pPr algn="ctr"/>
            <a:r>
              <a:rPr lang="en-US" altLang="zh-CN" sz="1200" dirty="0" smtClean="0"/>
              <a:t>LSTM,GRU</a:t>
            </a:r>
          </a:p>
        </p:txBody>
      </p:sp>
      <p:sp>
        <p:nvSpPr>
          <p:cNvPr id="129" name="圆角矩形 128"/>
          <p:cNvSpPr/>
          <p:nvPr/>
        </p:nvSpPr>
        <p:spPr>
          <a:xfrm>
            <a:off x="738284" y="5210175"/>
            <a:ext cx="1638300" cy="46355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Word Embedding</a:t>
            </a:r>
          </a:p>
          <a:p>
            <a:pPr algn="ctr"/>
            <a:r>
              <a:rPr lang="en-US" altLang="zh-CN" sz="1200" dirty="0" smtClean="0"/>
              <a:t>Char Embedding</a:t>
            </a:r>
            <a:endParaRPr lang="zh-CN" altLang="en-US" sz="1200" dirty="0"/>
          </a:p>
        </p:txBody>
      </p:sp>
      <p:sp>
        <p:nvSpPr>
          <p:cNvPr id="130" name="右箭头 129"/>
          <p:cNvSpPr/>
          <p:nvPr/>
        </p:nvSpPr>
        <p:spPr>
          <a:xfrm>
            <a:off x="2470199" y="2197798"/>
            <a:ext cx="593725" cy="164354"/>
          </a:xfrm>
          <a:prstGeom prst="rightArrow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右箭头 130"/>
          <p:cNvSpPr/>
          <p:nvPr/>
        </p:nvSpPr>
        <p:spPr>
          <a:xfrm>
            <a:off x="2465097" y="3349158"/>
            <a:ext cx="593725" cy="164354"/>
          </a:xfrm>
          <a:prstGeom prst="rightArrow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右箭头 131"/>
          <p:cNvSpPr/>
          <p:nvPr/>
        </p:nvSpPr>
        <p:spPr>
          <a:xfrm>
            <a:off x="2463443" y="4716835"/>
            <a:ext cx="593725" cy="164354"/>
          </a:xfrm>
          <a:prstGeom prst="rightArrow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右箭头 132"/>
          <p:cNvSpPr/>
          <p:nvPr/>
        </p:nvSpPr>
        <p:spPr>
          <a:xfrm>
            <a:off x="2470199" y="5376916"/>
            <a:ext cx="593725" cy="164354"/>
          </a:xfrm>
          <a:prstGeom prst="rightArrow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文本框 134"/>
          <p:cNvSpPr txBox="1"/>
          <p:nvPr/>
        </p:nvSpPr>
        <p:spPr>
          <a:xfrm>
            <a:off x="10119533" y="1598277"/>
            <a:ext cx="859617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× 53</a:t>
            </a:r>
            <a:endParaRPr lang="zh-CN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10119532" y="2706973"/>
            <a:ext cx="859617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× 230</a:t>
            </a:r>
            <a:endParaRPr lang="zh-CN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10119532" y="4342098"/>
            <a:ext cx="859617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× 230</a:t>
            </a:r>
            <a:endParaRPr lang="zh-CN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0119532" y="5017752"/>
            <a:ext cx="859617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 × 60</a:t>
            </a:r>
            <a:endParaRPr lang="zh-CN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0119531" y="5655246"/>
            <a:ext cx="859617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× </a:t>
            </a:r>
            <a:r>
              <a:rPr lang="en-US" altLang="zh-CN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endParaRPr lang="zh-CN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60223" y="4314825"/>
            <a:ext cx="45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···</a:t>
            </a:r>
            <a:endParaRPr lang="zh-CN" altLang="en-US" b="1" dirty="0"/>
          </a:p>
        </p:txBody>
      </p:sp>
      <p:sp>
        <p:nvSpPr>
          <p:cNvPr id="75" name="文本框 74"/>
          <p:cNvSpPr txBox="1"/>
          <p:nvPr/>
        </p:nvSpPr>
        <p:spPr>
          <a:xfrm>
            <a:off x="7057714" y="4947712"/>
            <a:ext cx="45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···</a:t>
            </a:r>
            <a:endParaRPr lang="zh-CN" altLang="en-US" b="1" dirty="0"/>
          </a:p>
        </p:txBody>
      </p:sp>
      <p:sp>
        <p:nvSpPr>
          <p:cNvPr id="77" name="文本框 76"/>
          <p:cNvSpPr txBox="1"/>
          <p:nvPr/>
        </p:nvSpPr>
        <p:spPr>
          <a:xfrm>
            <a:off x="7057714" y="5556439"/>
            <a:ext cx="45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···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530774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90518" y="1407885"/>
            <a:ext cx="6005117" cy="1308100"/>
            <a:chOff x="338533" y="1930400"/>
            <a:chExt cx="6005117" cy="1308100"/>
          </a:xfrm>
        </p:grpSpPr>
        <p:sp>
          <p:nvSpPr>
            <p:cNvPr id="2" name="流程图: 多文档 1"/>
            <p:cNvSpPr/>
            <p:nvPr/>
          </p:nvSpPr>
          <p:spPr>
            <a:xfrm>
              <a:off x="338533" y="2228850"/>
              <a:ext cx="952500" cy="742950"/>
            </a:xfrm>
            <a:prstGeom prst="flowChartMultidocumen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chemeClr val="tx1"/>
                  </a:solidFill>
                </a:rPr>
                <a:t>语料库</a:t>
              </a:r>
            </a:p>
          </p:txBody>
        </p:sp>
        <p:sp>
          <p:nvSpPr>
            <p:cNvPr id="3" name="流程图: 内部贮存 2"/>
            <p:cNvSpPr/>
            <p:nvPr/>
          </p:nvSpPr>
          <p:spPr>
            <a:xfrm>
              <a:off x="2038350" y="2305050"/>
              <a:ext cx="895350" cy="590550"/>
            </a:xfrm>
            <a:prstGeom prst="flowChartInternalStorag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>
                  <a:solidFill>
                    <a:schemeClr val="tx1"/>
                  </a:solidFill>
                </a:rPr>
                <a:t>词向量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直接箭头连接符 7"/>
            <p:cNvCxnSpPr>
              <a:stCxn id="2" idx="3"/>
              <a:endCxn id="3" idx="1"/>
            </p:cNvCxnSpPr>
            <p:nvPr/>
          </p:nvCxnSpPr>
          <p:spPr>
            <a:xfrm>
              <a:off x="1291033" y="2600325"/>
              <a:ext cx="74731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流程图: 预定义过程 9"/>
            <p:cNvSpPr/>
            <p:nvPr/>
          </p:nvSpPr>
          <p:spPr>
            <a:xfrm>
              <a:off x="3606800" y="2305050"/>
              <a:ext cx="978780" cy="590550"/>
            </a:xfrm>
            <a:prstGeom prst="flowChartPredefined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>
                  <a:solidFill>
                    <a:schemeClr val="tx1"/>
                  </a:solidFill>
                </a:rPr>
                <a:t>词向量矩阵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5416550" y="1930400"/>
              <a:ext cx="927100" cy="29845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Word 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77" name="矩形 76"/>
            <p:cNvSpPr/>
            <p:nvPr/>
          </p:nvSpPr>
          <p:spPr>
            <a:xfrm>
              <a:off x="5416550" y="2940050"/>
              <a:ext cx="927100" cy="29845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Word Embedding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直接箭头连接符 13"/>
            <p:cNvCxnSpPr>
              <a:stCxn id="3" idx="3"/>
              <a:endCxn id="10" idx="1"/>
            </p:cNvCxnSpPr>
            <p:nvPr/>
          </p:nvCxnSpPr>
          <p:spPr>
            <a:xfrm>
              <a:off x="2933700" y="2600325"/>
              <a:ext cx="6731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曲线连接符 15"/>
            <p:cNvCxnSpPr>
              <a:stCxn id="12" idx="1"/>
              <a:endCxn id="10" idx="0"/>
            </p:cNvCxnSpPr>
            <p:nvPr/>
          </p:nvCxnSpPr>
          <p:spPr>
            <a:xfrm rot="10800000" flipV="1">
              <a:off x="4096190" y="2079624"/>
              <a:ext cx="1320360" cy="225425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曲线连接符 18"/>
            <p:cNvCxnSpPr>
              <a:stCxn id="10" idx="2"/>
              <a:endCxn id="77" idx="1"/>
            </p:cNvCxnSpPr>
            <p:nvPr/>
          </p:nvCxnSpPr>
          <p:spPr>
            <a:xfrm rot="16200000" flipH="1">
              <a:off x="4659533" y="2332257"/>
              <a:ext cx="193675" cy="1320360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1294521" y="2354104"/>
              <a:ext cx="74382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/>
                <a:t>word2vec</a:t>
              </a:r>
              <a:endParaRPr lang="zh-CN" altLang="en-US" sz="1000" dirty="0"/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1207379" y="2600325"/>
              <a:ext cx="8953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 smtClean="0"/>
                <a:t>glove</a:t>
              </a:r>
              <a:r>
                <a:rPr lang="en-US" altLang="zh-CN" sz="1000" dirty="0" err="1" smtClean="0"/>
                <a:t>,fasttext</a:t>
              </a:r>
              <a:endParaRPr lang="zh-CN" altLang="en-US" sz="10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2898336" y="2346882"/>
              <a:ext cx="74382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/>
                <a:t>内存加载</a:t>
              </a:r>
              <a:endParaRPr lang="zh-CN" altLang="en-US" sz="1000" dirty="0"/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4590610" y="2111375"/>
              <a:ext cx="74382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/>
                <a:t>Look Up</a:t>
              </a:r>
              <a:endParaRPr lang="zh-CN" altLang="en-US" sz="1000" dirty="0"/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18" y="2997108"/>
            <a:ext cx="6819635" cy="386089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264" y="483981"/>
            <a:ext cx="4190672" cy="2513127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950" y="3367441"/>
            <a:ext cx="3185436" cy="127265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950" y="5314923"/>
            <a:ext cx="4168501" cy="617273"/>
          </a:xfrm>
          <a:prstGeom prst="rect">
            <a:avLst/>
          </a:prstGeom>
        </p:spPr>
      </p:pic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</a:t>
            </a: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Layer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5004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Layer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04871" y="1418110"/>
            <a:ext cx="1885950" cy="838200"/>
            <a:chOff x="1504950" y="1936750"/>
            <a:chExt cx="1885950" cy="838200"/>
          </a:xfrm>
        </p:grpSpPr>
        <p:sp>
          <p:nvSpPr>
            <p:cNvPr id="4" name="矩形 3"/>
            <p:cNvSpPr/>
            <p:nvPr/>
          </p:nvSpPr>
          <p:spPr>
            <a:xfrm>
              <a:off x="15049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7145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9240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21336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3431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25527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27622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29718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31813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5049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7145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9240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21336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23431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25527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27622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29718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31813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5049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17145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9240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21336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23431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25527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27622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9718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31813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5049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7145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9240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21336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23431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25527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27622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29718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31813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877566" y="1383820"/>
            <a:ext cx="683260" cy="906780"/>
          </a:xfrm>
          <a:prstGeom prst="rect">
            <a:avLst/>
          </a:prstGeom>
          <a:solidFill>
            <a:srgbClr val="002060">
              <a:alpha val="25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2" name="组合 111"/>
          <p:cNvGrpSpPr/>
          <p:nvPr/>
        </p:nvGrpSpPr>
        <p:grpSpPr>
          <a:xfrm>
            <a:off x="4718827" y="1405565"/>
            <a:ext cx="1885950" cy="838200"/>
            <a:chOff x="1504950" y="1936750"/>
            <a:chExt cx="1885950" cy="838200"/>
          </a:xfrm>
        </p:grpSpPr>
        <p:sp>
          <p:nvSpPr>
            <p:cNvPr id="113" name="矩形 112"/>
            <p:cNvSpPr/>
            <p:nvPr/>
          </p:nvSpPr>
          <p:spPr>
            <a:xfrm>
              <a:off x="15049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矩形 113"/>
            <p:cNvSpPr/>
            <p:nvPr/>
          </p:nvSpPr>
          <p:spPr>
            <a:xfrm>
              <a:off x="17145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9240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矩形 115"/>
            <p:cNvSpPr/>
            <p:nvPr/>
          </p:nvSpPr>
          <p:spPr>
            <a:xfrm>
              <a:off x="21336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23431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25527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27622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矩形 119"/>
            <p:cNvSpPr/>
            <p:nvPr/>
          </p:nvSpPr>
          <p:spPr>
            <a:xfrm>
              <a:off x="297180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3181350" y="19367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15049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17145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9240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21336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23431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25527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27622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297180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3181350" y="21463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15049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7145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19240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21336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23431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矩形 135"/>
            <p:cNvSpPr/>
            <p:nvPr/>
          </p:nvSpPr>
          <p:spPr>
            <a:xfrm>
              <a:off x="25527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矩形 136"/>
            <p:cNvSpPr/>
            <p:nvPr/>
          </p:nvSpPr>
          <p:spPr>
            <a:xfrm>
              <a:off x="27622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297180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138"/>
            <p:cNvSpPr/>
            <p:nvPr/>
          </p:nvSpPr>
          <p:spPr>
            <a:xfrm>
              <a:off x="3181350" y="235585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15049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140"/>
            <p:cNvSpPr/>
            <p:nvPr/>
          </p:nvSpPr>
          <p:spPr>
            <a:xfrm>
              <a:off x="17145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19240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142"/>
            <p:cNvSpPr/>
            <p:nvPr/>
          </p:nvSpPr>
          <p:spPr>
            <a:xfrm>
              <a:off x="21336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23431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25527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27622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297180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3181350" y="2565400"/>
              <a:ext cx="209550" cy="2095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9" name="矩形 148"/>
          <p:cNvSpPr/>
          <p:nvPr/>
        </p:nvSpPr>
        <p:spPr>
          <a:xfrm>
            <a:off x="5948822" y="1371275"/>
            <a:ext cx="683260" cy="906780"/>
          </a:xfrm>
          <a:prstGeom prst="rect">
            <a:avLst/>
          </a:prstGeom>
          <a:solidFill>
            <a:srgbClr val="002060">
              <a:alpha val="25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右箭头 63"/>
          <p:cNvSpPr/>
          <p:nvPr/>
        </p:nvSpPr>
        <p:spPr>
          <a:xfrm>
            <a:off x="2955157" y="1732435"/>
            <a:ext cx="433474" cy="209550"/>
          </a:xfrm>
          <a:prstGeom prst="rightArrow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733961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754916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775871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796826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7781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38736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59691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/>
          <p:cNvSpPr/>
          <p:nvPr/>
        </p:nvSpPr>
        <p:spPr>
          <a:xfrm>
            <a:off x="880646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9016018" y="15103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矩形 160"/>
          <p:cNvSpPr/>
          <p:nvPr/>
        </p:nvSpPr>
        <p:spPr>
          <a:xfrm>
            <a:off x="733961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矩形 161"/>
          <p:cNvSpPr/>
          <p:nvPr/>
        </p:nvSpPr>
        <p:spPr>
          <a:xfrm>
            <a:off x="754916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775871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796826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817781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838736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859691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880646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9016018" y="171989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733961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1" name="矩形 170"/>
          <p:cNvSpPr/>
          <p:nvPr/>
        </p:nvSpPr>
        <p:spPr>
          <a:xfrm>
            <a:off x="754916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/>
          <p:cNvSpPr/>
          <p:nvPr/>
        </p:nvSpPr>
        <p:spPr>
          <a:xfrm>
            <a:off x="775871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/>
          <p:cNvSpPr/>
          <p:nvPr/>
        </p:nvSpPr>
        <p:spPr>
          <a:xfrm>
            <a:off x="796826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/>
          <p:cNvSpPr/>
          <p:nvPr/>
        </p:nvSpPr>
        <p:spPr>
          <a:xfrm>
            <a:off x="817781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/>
          <p:cNvSpPr/>
          <p:nvPr/>
        </p:nvSpPr>
        <p:spPr>
          <a:xfrm>
            <a:off x="838736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859691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880646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016018" y="1929440"/>
            <a:ext cx="209550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右箭头 187"/>
          <p:cNvSpPr/>
          <p:nvPr/>
        </p:nvSpPr>
        <p:spPr>
          <a:xfrm>
            <a:off x="6795594" y="1732435"/>
            <a:ext cx="433474" cy="209550"/>
          </a:xfrm>
          <a:prstGeom prst="rightArrow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9855776" y="1732435"/>
            <a:ext cx="628650" cy="209550"/>
            <a:chOff x="6183283" y="3110540"/>
            <a:chExt cx="628650" cy="209550"/>
          </a:xfrm>
        </p:grpSpPr>
        <p:sp>
          <p:nvSpPr>
            <p:cNvPr id="189" name="矩形 188"/>
            <p:cNvSpPr/>
            <p:nvPr/>
          </p:nvSpPr>
          <p:spPr>
            <a:xfrm>
              <a:off x="6183283" y="3110540"/>
              <a:ext cx="209550" cy="20955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6392833" y="3110540"/>
              <a:ext cx="209550" cy="20955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6602383" y="3110540"/>
              <a:ext cx="209550" cy="20955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8" name="右箭头 197"/>
          <p:cNvSpPr/>
          <p:nvPr/>
        </p:nvSpPr>
        <p:spPr>
          <a:xfrm>
            <a:off x="9323935" y="1719890"/>
            <a:ext cx="433474" cy="209550"/>
          </a:xfrm>
          <a:prstGeom prst="rightArrow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右箭头 198"/>
          <p:cNvSpPr/>
          <p:nvPr/>
        </p:nvSpPr>
        <p:spPr>
          <a:xfrm>
            <a:off x="4074245" y="1732435"/>
            <a:ext cx="433474" cy="209550"/>
          </a:xfrm>
          <a:prstGeom prst="rightArrow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3464831" y="1642900"/>
            <a:ext cx="619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······</a:t>
            </a:r>
            <a:endParaRPr lang="zh-CN" altLang="en-US" dirty="0"/>
          </a:p>
        </p:txBody>
      </p:sp>
      <p:sp>
        <p:nvSpPr>
          <p:cNvPr id="201" name="文本框 200"/>
          <p:cNvSpPr txBox="1"/>
          <p:nvPr/>
        </p:nvSpPr>
        <p:spPr>
          <a:xfrm>
            <a:off x="9250334" y="1467629"/>
            <a:ext cx="7438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/>
              <a:t>最大池化</a:t>
            </a:r>
            <a:endParaRPr lang="zh-CN" altLang="en-US" sz="1000" dirty="0"/>
          </a:p>
        </p:txBody>
      </p:sp>
      <p:sp>
        <p:nvSpPr>
          <p:cNvPr id="202" name="文本框 201"/>
          <p:cNvSpPr txBox="1"/>
          <p:nvPr/>
        </p:nvSpPr>
        <p:spPr>
          <a:xfrm>
            <a:off x="6642078" y="1522885"/>
            <a:ext cx="7438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/>
              <a:t>卷积操作</a:t>
            </a:r>
            <a:endParaRPr lang="zh-CN" altLang="en-US" sz="1000" dirty="0"/>
          </a:p>
        </p:txBody>
      </p:sp>
      <p:sp>
        <p:nvSpPr>
          <p:cNvPr id="203" name="文本框 202"/>
          <p:cNvSpPr txBox="1"/>
          <p:nvPr/>
        </p:nvSpPr>
        <p:spPr>
          <a:xfrm>
            <a:off x="3368670" y="1469859"/>
            <a:ext cx="9691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卷积</a:t>
            </a:r>
            <a:r>
              <a:rPr lang="zh-CN" altLang="en-US" sz="1000" dirty="0" smtClean="0"/>
              <a:t>核滑动</a:t>
            </a:r>
            <a:endParaRPr lang="zh-CN" altLang="en-US" sz="1000" dirty="0"/>
          </a:p>
        </p:txBody>
      </p:sp>
      <p:sp>
        <p:nvSpPr>
          <p:cNvPr id="204" name="文本框 203"/>
          <p:cNvSpPr txBox="1"/>
          <p:nvPr/>
        </p:nvSpPr>
        <p:spPr>
          <a:xfrm>
            <a:off x="1428746" y="2465860"/>
            <a:ext cx="7347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 smtClean="0"/>
              <a:t>120 × 60</a:t>
            </a:r>
            <a:endParaRPr lang="zh-CN" altLang="en-US" sz="1000" b="1" dirty="0"/>
          </a:p>
        </p:txBody>
      </p:sp>
      <p:sp>
        <p:nvSpPr>
          <p:cNvPr id="205" name="文本框 204"/>
          <p:cNvSpPr txBox="1"/>
          <p:nvPr/>
        </p:nvSpPr>
        <p:spPr>
          <a:xfrm>
            <a:off x="5294450" y="2465860"/>
            <a:ext cx="7347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 smtClean="0"/>
              <a:t>120 × 60</a:t>
            </a:r>
            <a:endParaRPr lang="zh-CN" altLang="en-US" sz="1000" b="1" dirty="0"/>
          </a:p>
        </p:txBody>
      </p:sp>
      <p:sp>
        <p:nvSpPr>
          <p:cNvPr id="206" name="文本框 205"/>
          <p:cNvSpPr txBox="1"/>
          <p:nvPr/>
        </p:nvSpPr>
        <p:spPr>
          <a:xfrm>
            <a:off x="7915241" y="2465859"/>
            <a:ext cx="7347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 smtClean="0"/>
              <a:t>120 × 3</a:t>
            </a:r>
            <a:endParaRPr lang="zh-CN" altLang="en-US" sz="1000" b="1" dirty="0"/>
          </a:p>
        </p:txBody>
      </p:sp>
      <p:sp>
        <p:nvSpPr>
          <p:cNvPr id="207" name="文本框 206"/>
          <p:cNvSpPr txBox="1"/>
          <p:nvPr/>
        </p:nvSpPr>
        <p:spPr>
          <a:xfrm>
            <a:off x="9898456" y="2465858"/>
            <a:ext cx="5432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 smtClean="0"/>
              <a:t>1 × 3</a:t>
            </a:r>
            <a:endParaRPr lang="zh-CN" altLang="en-US" sz="1000" b="1" dirty="0"/>
          </a:p>
        </p:txBody>
      </p:sp>
      <p:pic>
        <p:nvPicPr>
          <p:cNvPr id="208" name="图片 2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48" y="2826283"/>
            <a:ext cx="4750291" cy="3970757"/>
          </a:xfrm>
          <a:prstGeom prst="rect">
            <a:avLst/>
          </a:prstGeom>
        </p:spPr>
      </p:pic>
      <p:pic>
        <p:nvPicPr>
          <p:cNvPr id="209" name="图片 2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289" y="2824053"/>
            <a:ext cx="7148179" cy="2202371"/>
          </a:xfrm>
          <a:prstGeom prst="rect">
            <a:avLst/>
          </a:prstGeom>
        </p:spPr>
      </p:pic>
      <p:pic>
        <p:nvPicPr>
          <p:cNvPr id="210" name="图片 2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397" y="5421445"/>
            <a:ext cx="7387603" cy="121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0186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Attention</a:t>
            </a: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Layer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这里写图片描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80" y="1288732"/>
            <a:ext cx="54102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这里写图片描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135" y="1288731"/>
            <a:ext cx="5645428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2397536" y="4450783"/>
                <a:ext cx="95718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Ar</m:t>
                      </m:r>
                    </m:oMath>
                  </m:oMathPara>
                </a14:m>
                <a:endParaRPr lang="en-US" altLang="zh-CN" b="0" dirty="0" smtClean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7536" y="4450783"/>
                <a:ext cx="957185" cy="276999"/>
              </a:xfrm>
              <a:prstGeom prst="rect">
                <a:avLst/>
              </a:prstGeom>
              <a:blipFill>
                <a:blip r:embed="rId4"/>
                <a:stretch>
                  <a:fillRect l="-3185" r="-6369" b="-173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2053372" y="4983480"/>
                <a:ext cx="1645515" cy="5892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func>
                                <m:func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3372" y="4983480"/>
                <a:ext cx="1645515" cy="5892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0135" y="4031932"/>
            <a:ext cx="5040890" cy="27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050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Layer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1600" y="144205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分类损失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31600" y="1916271"/>
            <a:ext cx="3598370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Binary classification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Multi-class classification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Multi-label classification</a:t>
            </a:r>
            <a:endParaRPr lang="zh-CN" altLang="en-US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03446" y="144205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回归损失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64992" y="1842160"/>
            <a:ext cx="3598370" cy="70942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Root mean square error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Mean absolute percent error</a:t>
            </a:r>
            <a:endParaRPr lang="zh-CN" altLang="en-US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692279"/>
              </p:ext>
            </p:extLst>
          </p:nvPr>
        </p:nvGraphicFramePr>
        <p:xfrm>
          <a:off x="2232207" y="3892062"/>
          <a:ext cx="7384683" cy="1579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8" name="Equation" r:id="rId3" imgW="2019240" imgH="431640" progId="Equation.DSMT4">
                  <p:embed/>
                </p:oleObj>
              </mc:Choice>
              <mc:Fallback>
                <p:oleObj name="Equation" r:id="rId3" imgW="20192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2207" y="3892062"/>
                        <a:ext cx="7384683" cy="1579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02022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矩形 133"/>
          <p:cNvSpPr/>
          <p:nvPr/>
        </p:nvSpPr>
        <p:spPr>
          <a:xfrm>
            <a:off x="1884242" y="1365250"/>
            <a:ext cx="3185989" cy="469900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87331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2885831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3584331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4517781" y="5600700"/>
            <a:ext cx="323850" cy="3238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187331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885831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3584331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4517781" y="4959350"/>
            <a:ext cx="323850" cy="3238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187331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2885831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3584331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4517781" y="4314825"/>
            <a:ext cx="323850" cy="32385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558806" y="2679700"/>
            <a:ext cx="1790700" cy="323850"/>
          </a:xfrm>
          <a:prstGeom prst="rect">
            <a:avLst/>
          </a:prstGeom>
          <a:solidFill>
            <a:srgbClr val="00DE6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4" idx="0"/>
            <a:endCxn id="56" idx="2"/>
          </p:cNvCxnSpPr>
          <p:nvPr/>
        </p:nvCxnSpPr>
        <p:spPr>
          <a:xfrm flipV="1">
            <a:off x="2349256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2" idx="0"/>
            <a:endCxn id="57" idx="2"/>
          </p:cNvCxnSpPr>
          <p:nvPr/>
        </p:nvCxnSpPr>
        <p:spPr>
          <a:xfrm flipV="1">
            <a:off x="3047756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53" idx="0"/>
            <a:endCxn id="58" idx="2"/>
          </p:cNvCxnSpPr>
          <p:nvPr/>
        </p:nvCxnSpPr>
        <p:spPr>
          <a:xfrm flipV="1">
            <a:off x="3746256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54" idx="0"/>
            <a:endCxn id="59" idx="2"/>
          </p:cNvCxnSpPr>
          <p:nvPr/>
        </p:nvCxnSpPr>
        <p:spPr>
          <a:xfrm flipV="1">
            <a:off x="4679706" y="5283200"/>
            <a:ext cx="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56" idx="0"/>
            <a:endCxn id="60" idx="2"/>
          </p:cNvCxnSpPr>
          <p:nvPr/>
        </p:nvCxnSpPr>
        <p:spPr>
          <a:xfrm flipV="1">
            <a:off x="2349256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57" idx="0"/>
            <a:endCxn id="61" idx="2"/>
          </p:cNvCxnSpPr>
          <p:nvPr/>
        </p:nvCxnSpPr>
        <p:spPr>
          <a:xfrm flipV="1">
            <a:off x="3047756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58" idx="0"/>
            <a:endCxn id="62" idx="2"/>
          </p:cNvCxnSpPr>
          <p:nvPr/>
        </p:nvCxnSpPr>
        <p:spPr>
          <a:xfrm flipV="1">
            <a:off x="3746256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9" idx="0"/>
            <a:endCxn id="63" idx="2"/>
          </p:cNvCxnSpPr>
          <p:nvPr/>
        </p:nvCxnSpPr>
        <p:spPr>
          <a:xfrm flipV="1">
            <a:off x="4679706" y="4638675"/>
            <a:ext cx="0" cy="320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60" idx="0"/>
          </p:cNvCxnSpPr>
          <p:nvPr/>
        </p:nvCxnSpPr>
        <p:spPr>
          <a:xfrm flipV="1">
            <a:off x="2349256" y="3543300"/>
            <a:ext cx="11049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>
            <a:stCxn id="61" idx="0"/>
          </p:cNvCxnSpPr>
          <p:nvPr/>
        </p:nvCxnSpPr>
        <p:spPr>
          <a:xfrm flipV="1">
            <a:off x="3047756" y="3543300"/>
            <a:ext cx="4064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>
            <a:stCxn id="62" idx="0"/>
          </p:cNvCxnSpPr>
          <p:nvPr/>
        </p:nvCxnSpPr>
        <p:spPr>
          <a:xfrm flipH="1" flipV="1">
            <a:off x="3454156" y="3543300"/>
            <a:ext cx="29210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/>
          <p:cNvCxnSpPr>
            <a:stCxn id="63" idx="0"/>
          </p:cNvCxnSpPr>
          <p:nvPr/>
        </p:nvCxnSpPr>
        <p:spPr>
          <a:xfrm flipH="1" flipV="1">
            <a:off x="3454156" y="3543300"/>
            <a:ext cx="122555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>
            <a:stCxn id="85" idx="0"/>
            <a:endCxn id="7" idx="2"/>
          </p:cNvCxnSpPr>
          <p:nvPr/>
        </p:nvCxnSpPr>
        <p:spPr>
          <a:xfrm flipH="1" flipV="1">
            <a:off x="3454156" y="3003550"/>
            <a:ext cx="6350" cy="317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或者 84"/>
          <p:cNvSpPr/>
          <p:nvPr/>
        </p:nvSpPr>
        <p:spPr>
          <a:xfrm>
            <a:off x="3347793" y="3321050"/>
            <a:ext cx="225425" cy="225425"/>
          </a:xfrm>
          <a:prstGeom prst="flowChartOr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流程图: 接点 86"/>
          <p:cNvSpPr/>
          <p:nvPr/>
        </p:nvSpPr>
        <p:spPr>
          <a:xfrm>
            <a:off x="3347000" y="2172446"/>
            <a:ext cx="214312" cy="214312"/>
          </a:xfrm>
          <a:prstGeom prst="flowChartConnector">
            <a:avLst/>
          </a:prstGeom>
          <a:solidFill>
            <a:srgbClr val="0033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9" name="直接箭头连接符 88"/>
          <p:cNvCxnSpPr>
            <a:stCxn id="7" idx="0"/>
            <a:endCxn id="87" idx="4"/>
          </p:cNvCxnSpPr>
          <p:nvPr/>
        </p:nvCxnSpPr>
        <p:spPr>
          <a:xfrm flipV="1">
            <a:off x="3454156" y="2386758"/>
            <a:ext cx="0" cy="2929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 89"/>
          <p:cNvSpPr/>
          <p:nvPr/>
        </p:nvSpPr>
        <p:spPr>
          <a:xfrm>
            <a:off x="2558806" y="1561258"/>
            <a:ext cx="1790700" cy="3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2" name="直接箭头连接符 91"/>
          <p:cNvCxnSpPr>
            <a:stCxn id="87" idx="0"/>
            <a:endCxn id="90" idx="2"/>
          </p:cNvCxnSpPr>
          <p:nvPr/>
        </p:nvCxnSpPr>
        <p:spPr>
          <a:xfrm flipV="1">
            <a:off x="3454156" y="1885108"/>
            <a:ext cx="0" cy="287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本框 97"/>
          <p:cNvSpPr txBox="1"/>
          <p:nvPr/>
        </p:nvSpPr>
        <p:spPr>
          <a:xfrm>
            <a:off x="201874" y="5317044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词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嵌入层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201873" y="4674106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01872" y="3314524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注意力机制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201871" y="2154696"/>
            <a:ext cx="1580663" cy="2498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右大括号 101"/>
          <p:cNvSpPr/>
          <p:nvPr/>
        </p:nvSpPr>
        <p:spPr>
          <a:xfrm>
            <a:off x="4517781" y="1598277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右大括号 102"/>
          <p:cNvSpPr/>
          <p:nvPr/>
        </p:nvSpPr>
        <p:spPr>
          <a:xfrm>
            <a:off x="4517781" y="2716719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右大括号 103"/>
          <p:cNvSpPr/>
          <p:nvPr/>
        </p:nvSpPr>
        <p:spPr>
          <a:xfrm>
            <a:off x="4928475" y="4351844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右大括号 104"/>
          <p:cNvSpPr/>
          <p:nvPr/>
        </p:nvSpPr>
        <p:spPr>
          <a:xfrm>
            <a:off x="4928475" y="5011163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右大括号 105"/>
          <p:cNvSpPr/>
          <p:nvPr/>
        </p:nvSpPr>
        <p:spPr>
          <a:xfrm>
            <a:off x="4928475" y="5640320"/>
            <a:ext cx="88900" cy="249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6" name="直接箭头连接符 115"/>
          <p:cNvCxnSpPr>
            <a:stCxn id="98" idx="0"/>
            <a:endCxn id="99" idx="2"/>
          </p:cNvCxnSpPr>
          <p:nvPr/>
        </p:nvCxnSpPr>
        <p:spPr>
          <a:xfrm flipH="1" flipV="1">
            <a:off x="992205" y="4923918"/>
            <a:ext cx="1" cy="3931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99" idx="0"/>
            <a:endCxn id="100" idx="2"/>
          </p:cNvCxnSpPr>
          <p:nvPr/>
        </p:nvCxnSpPr>
        <p:spPr>
          <a:xfrm flipH="1" flipV="1">
            <a:off x="992204" y="3564336"/>
            <a:ext cx="1" cy="11097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箭头连接符 119"/>
          <p:cNvCxnSpPr>
            <a:stCxn id="100" idx="0"/>
            <a:endCxn id="101" idx="2"/>
          </p:cNvCxnSpPr>
          <p:nvPr/>
        </p:nvCxnSpPr>
        <p:spPr>
          <a:xfrm flipH="1" flipV="1">
            <a:off x="992203" y="2404508"/>
            <a:ext cx="1" cy="910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左大括号 120"/>
          <p:cNvSpPr/>
          <p:nvPr/>
        </p:nvSpPr>
        <p:spPr>
          <a:xfrm>
            <a:off x="1946031" y="5317044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左大括号 121"/>
          <p:cNvSpPr/>
          <p:nvPr/>
        </p:nvSpPr>
        <p:spPr>
          <a:xfrm>
            <a:off x="1945397" y="467410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左大括号 122"/>
          <p:cNvSpPr/>
          <p:nvPr/>
        </p:nvSpPr>
        <p:spPr>
          <a:xfrm>
            <a:off x="1927439" y="330885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左大括号 123"/>
          <p:cNvSpPr/>
          <p:nvPr/>
        </p:nvSpPr>
        <p:spPr>
          <a:xfrm>
            <a:off x="1927438" y="2154696"/>
            <a:ext cx="45719" cy="2498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文本框 74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整体模型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281" y="1365250"/>
            <a:ext cx="6975719" cy="431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478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" y="1272539"/>
            <a:ext cx="7155846" cy="52453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6943" y="2956560"/>
            <a:ext cx="4219069" cy="390144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17945"/>
            <a:ext cx="3586377" cy="2798715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4631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代码优化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78060" y="1520496"/>
            <a:ext cx="4745764" cy="198977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 Pipeline 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队列，多线程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进程，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Dataset API)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预处理与后处理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占用率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变量放置在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还是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少写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 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ensorboard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计算图可视化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复用中间变量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inplace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操作）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精度混合计算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反向传播占用的显存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100" y="3896236"/>
            <a:ext cx="5989839" cy="2850127"/>
          </a:xfrm>
          <a:prstGeom prst="rect">
            <a:avLst/>
          </a:prstGeom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9081" y="731382"/>
            <a:ext cx="7019925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28" y="3896236"/>
            <a:ext cx="5845121" cy="281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20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模型纠错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0100" y="1636729"/>
            <a:ext cx="3598370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）除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问题。查看中间结果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）梯度爆炸。梯度裁剪，调整学习率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）初始参数过大。归一化等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00100" y="1173997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Nan</a:t>
            </a:r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0100" y="2539247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模型效果不佳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00100" y="3052430"/>
            <a:ext cx="5365750" cy="1269576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小数据集能够过拟合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）损失函数变化趋势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）分层验证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case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梯度验证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(Gradient Checking)</a:t>
            </a:r>
            <a:endParaRPr lang="zh-CN" altLang="en-US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850" y="589222"/>
            <a:ext cx="5906632" cy="333634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0" y="3925569"/>
            <a:ext cx="4132995" cy="285170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00100" y="4349989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训练技巧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00100" y="4778082"/>
            <a:ext cx="2724150" cy="174970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数据标准化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权重初始化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Epoch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数量和迭代次数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学习速率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激活函数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损失函数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正则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化</a:t>
            </a:r>
          </a:p>
        </p:txBody>
      </p:sp>
      <p:sp>
        <p:nvSpPr>
          <p:cNvPr id="14" name="矩形 13"/>
          <p:cNvSpPr/>
          <p:nvPr/>
        </p:nvSpPr>
        <p:spPr>
          <a:xfrm>
            <a:off x="2815185" y="4778082"/>
            <a:ext cx="2724150" cy="174970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微批次大小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更新器和优化算法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梯度标准化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循环神经网络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深度置信网络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受限玻尔兹曼机</a:t>
            </a:r>
            <a:endParaRPr lang="zh-CN" altLang="en-US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Nan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非数字错误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59494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17143" y="491307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 dirty="0">
                <a:solidFill>
                  <a:srgbClr val="053D20"/>
                </a:solidFill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10673" y="2343933"/>
            <a:ext cx="243263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机器学习步骤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0674" y="4165391"/>
            <a:ext cx="243263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平台工具选择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06920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数据预处理，特征分析与选择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可视化</a:t>
            </a:r>
          </a:p>
        </p:txBody>
      </p:sp>
      <p:sp>
        <p:nvSpPr>
          <p:cNvPr id="9" name="矩形 8"/>
          <p:cNvSpPr/>
          <p:nvPr/>
        </p:nvSpPr>
        <p:spPr>
          <a:xfrm>
            <a:off x="1106920" y="4715063"/>
            <a:ext cx="4147305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深度学习框架，单卡与多卡，单机与多机，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模型转换</a:t>
            </a:r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54395" y="2343933"/>
            <a:ext cx="236107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深度学习实验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54396" y="4165391"/>
            <a:ext cx="236107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1"/>
                </a:solidFill>
              </a:rPr>
              <a:t>知识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图谱项目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0642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如何入手，单元测试，模型结构，代码优化，模型复现，模型压缩，训练技巧</a:t>
            </a:r>
          </a:p>
        </p:txBody>
      </p:sp>
      <p:sp>
        <p:nvSpPr>
          <p:cNvPr id="13" name="矩形 12"/>
          <p:cNvSpPr/>
          <p:nvPr/>
        </p:nvSpPr>
        <p:spPr>
          <a:xfrm>
            <a:off x="7050642" y="4715063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数据爬</a:t>
            </a:r>
            <a:r>
              <a:rPr lang="zh-CN" altLang="en-US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取，数据存储，整体架构，展示平台</a:t>
            </a:r>
            <a:endParaRPr lang="zh-CN" altLang="en-US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线连接符 16"/>
          <p:cNvCxnSpPr/>
          <p:nvPr/>
        </p:nvCxnSpPr>
        <p:spPr>
          <a:xfrm>
            <a:off x="6062301" y="2343933"/>
            <a:ext cx="0" cy="3092574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53265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模型调参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40775" y="1613163"/>
            <a:ext cx="10647485" cy="1669686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参考曲线图像调整参数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坐标下降法，由粗到细搜索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小数据集提高调参速度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经验参数：学习率、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dropout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batch size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、词向量维度、正则化系数等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正确区分参数问题还是模型问题</a:t>
            </a:r>
          </a:p>
        </p:txBody>
      </p:sp>
      <p:sp>
        <p:nvSpPr>
          <p:cNvPr id="16" name="矩形 15"/>
          <p:cNvSpPr/>
          <p:nvPr/>
        </p:nvSpPr>
        <p:spPr>
          <a:xfrm>
            <a:off x="940775" y="3908075"/>
            <a:ext cx="10647485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网格搜索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随机搜索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贝叶斯优化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40775" y="1196925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研究生下降法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40775" y="344542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自动调参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981" y="3038708"/>
            <a:ext cx="6095238" cy="167619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838" y="5000131"/>
            <a:ext cx="9552381" cy="1352381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0576" y="114300"/>
            <a:ext cx="5052127" cy="3962907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090921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4251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模型压缩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0100" y="1636729"/>
            <a:ext cx="3598370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bazel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 Lite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00100" y="1173997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0100" y="2539247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Pytorch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 descr="https://image.jiqizhixin.com/uploads/editor/0d37b51f-0acd-4e1a-909b-204e46de93bf/153743057437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492" y="4323504"/>
            <a:ext cx="3965575" cy="2461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800100" y="3135329"/>
            <a:ext cx="3598370" cy="28591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Intel Distiller</a:t>
            </a:r>
          </a:p>
        </p:txBody>
      </p:sp>
      <p:sp>
        <p:nvSpPr>
          <p:cNvPr id="2" name="AutoShape 4" descr="https://github.com/NervanaSystems/distiller/raw/master/imgs/resnet18-sensitivity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549" y="2539247"/>
            <a:ext cx="6132830" cy="424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2926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17143" y="491307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 dirty="0">
                <a:solidFill>
                  <a:srgbClr val="053D20"/>
                </a:solidFill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10673" y="2343933"/>
            <a:ext cx="243263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机器学习步骤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0674" y="4165391"/>
            <a:ext cx="243263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平台工具选择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06920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数据预处理，特征分析与选择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可视化</a:t>
            </a:r>
          </a:p>
        </p:txBody>
      </p:sp>
      <p:sp>
        <p:nvSpPr>
          <p:cNvPr id="9" name="矩形 8"/>
          <p:cNvSpPr/>
          <p:nvPr/>
        </p:nvSpPr>
        <p:spPr>
          <a:xfrm>
            <a:off x="1106920" y="4715063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深度学习框架，单卡与多卡，单机与多机，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模型转换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54395" y="2343933"/>
            <a:ext cx="236107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深度学习实验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54396" y="4165391"/>
            <a:ext cx="236107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1"/>
                </a:solidFill>
              </a:rPr>
              <a:t>知识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图谱项目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0642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如何入手，单元测试，模型结构，代码优化，模型复现，模型压缩，训练技巧</a:t>
            </a:r>
          </a:p>
        </p:txBody>
      </p:sp>
      <p:sp>
        <p:nvSpPr>
          <p:cNvPr id="13" name="矩形 12"/>
          <p:cNvSpPr/>
          <p:nvPr/>
        </p:nvSpPr>
        <p:spPr>
          <a:xfrm>
            <a:off x="7050642" y="4715063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数据爬</a:t>
            </a:r>
            <a:r>
              <a:rPr lang="zh-CN" altLang="en-US" dirty="0" smtClean="0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取，数据存储，整体架构，展示平台</a:t>
            </a:r>
            <a:endParaRPr lang="zh-CN" altLang="en-US" dirty="0">
              <a:solidFill>
                <a:schemeClr val="bg2">
                  <a:lumMod val="9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线连接符 16"/>
          <p:cNvCxnSpPr/>
          <p:nvPr/>
        </p:nvCxnSpPr>
        <p:spPr>
          <a:xfrm>
            <a:off x="6062301" y="2343933"/>
            <a:ext cx="0" cy="3092574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7343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空心弧 16"/>
          <p:cNvSpPr/>
          <p:nvPr/>
        </p:nvSpPr>
        <p:spPr>
          <a:xfrm>
            <a:off x="3217778" y="4124617"/>
            <a:ext cx="5485718" cy="5485718"/>
          </a:xfrm>
          <a:prstGeom prst="blockArc">
            <a:avLst>
              <a:gd name="adj1" fmla="val 10800000"/>
              <a:gd name="adj2" fmla="val 13406400"/>
              <a:gd name="adj3" fmla="val 20681"/>
            </a:avLst>
          </a:prstGeom>
          <a:solidFill>
            <a:srgbClr val="2FFF8D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914400">
              <a:defRPr/>
            </a:pP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空心弧 17"/>
          <p:cNvSpPr/>
          <p:nvPr/>
        </p:nvSpPr>
        <p:spPr>
          <a:xfrm>
            <a:off x="2905125" y="3811964"/>
            <a:ext cx="5798371" cy="5798371"/>
          </a:xfrm>
          <a:prstGeom prst="blockArc">
            <a:avLst>
              <a:gd name="adj1" fmla="val 13601869"/>
              <a:gd name="adj2" fmla="val 16210847"/>
              <a:gd name="adj3" fmla="val 20413"/>
            </a:avLst>
          </a:prstGeom>
          <a:solidFill>
            <a:srgbClr val="00DE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9" name="空心弧 18"/>
          <p:cNvSpPr/>
          <p:nvPr/>
        </p:nvSpPr>
        <p:spPr>
          <a:xfrm flipH="1">
            <a:off x="3373730" y="4124617"/>
            <a:ext cx="5485718" cy="5485718"/>
          </a:xfrm>
          <a:prstGeom prst="blockArc">
            <a:avLst>
              <a:gd name="adj1" fmla="val 13601869"/>
              <a:gd name="adj2" fmla="val 16210847"/>
              <a:gd name="adj3" fmla="val 20413"/>
            </a:avLst>
          </a:prstGeom>
          <a:solidFill>
            <a:srgbClr val="00A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0" name="空心弧 19"/>
          <p:cNvSpPr/>
          <p:nvPr/>
        </p:nvSpPr>
        <p:spPr>
          <a:xfrm flipH="1">
            <a:off x="3373729" y="3697190"/>
            <a:ext cx="5913145" cy="5913145"/>
          </a:xfrm>
          <a:prstGeom prst="blockArc">
            <a:avLst>
              <a:gd name="adj1" fmla="val 10800000"/>
              <a:gd name="adj2" fmla="val 13388752"/>
              <a:gd name="adj3" fmla="val 20521"/>
            </a:avLst>
          </a:prstGeom>
          <a:solidFill>
            <a:srgbClr val="007A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1" name="弦形 20"/>
          <p:cNvSpPr/>
          <p:nvPr/>
        </p:nvSpPr>
        <p:spPr>
          <a:xfrm rot="5400000">
            <a:off x="4626615" y="5474445"/>
            <a:ext cx="2859823" cy="2857715"/>
          </a:xfrm>
          <a:prstGeom prst="chord">
            <a:avLst>
              <a:gd name="adj1" fmla="val 5414886"/>
              <a:gd name="adj2" fmla="val 16200000"/>
            </a:avLst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2800" dirty="0">
              <a:solidFill>
                <a:srgbClr val="FFFFFF"/>
              </a:solidFill>
              <a:latin typeface="Bauhaus 93" pitchFamily="82" charset="0"/>
            </a:endParaRPr>
          </a:p>
        </p:txBody>
      </p:sp>
      <p:sp>
        <p:nvSpPr>
          <p:cNvPr id="22" name="矩形 21"/>
          <p:cNvSpPr/>
          <p:nvPr/>
        </p:nvSpPr>
        <p:spPr>
          <a:xfrm rot="20389799">
            <a:off x="4263302" y="4809549"/>
            <a:ext cx="2453518" cy="1587523"/>
          </a:xfrm>
          <a:prstGeom prst="rect">
            <a:avLst/>
          </a:prstGeom>
          <a:effectLst/>
        </p:spPr>
        <p:txBody>
          <a:bodyPr spcFirstLastPara="1" wrap="none">
            <a:prstTxWarp prst="textArchUp">
              <a:avLst>
                <a:gd name="adj" fmla="val 14252427"/>
              </a:avLst>
            </a:prstTxWarp>
            <a:spAutoFit/>
          </a:bodyPr>
          <a:lstStyle/>
          <a:p>
            <a:pPr defTabSz="914400">
              <a:defRPr/>
            </a:pPr>
            <a:r>
              <a: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Pytorch</a:t>
            </a:r>
            <a:r>
              <a:rPr lang="en-US" altLang="zh-CN" sz="24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 rot="1403198">
            <a:off x="5394735" y="4834897"/>
            <a:ext cx="2453518" cy="1587523"/>
          </a:xfrm>
          <a:prstGeom prst="rect">
            <a:avLst/>
          </a:prstGeom>
          <a:effectLst/>
        </p:spPr>
        <p:txBody>
          <a:bodyPr spcFirstLastPara="1" wrap="none">
            <a:prstTxWarp prst="textArchUp">
              <a:avLst>
                <a:gd name="adj" fmla="val 14264338"/>
              </a:avLst>
            </a:prstTxWarp>
            <a:spAutoFit/>
          </a:bodyPr>
          <a:lstStyle/>
          <a:p>
            <a:pPr defTabSz="914400">
              <a:defRPr/>
            </a:pPr>
            <a:r>
              <a:rPr lang="en-US" altLang="zh-CN" sz="24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Keras 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 rot="4176124">
            <a:off x="6190934" y="5584541"/>
            <a:ext cx="2453518" cy="1587523"/>
          </a:xfrm>
          <a:prstGeom prst="rect">
            <a:avLst/>
          </a:prstGeom>
          <a:effectLst/>
        </p:spPr>
        <p:txBody>
          <a:bodyPr spcFirstLastPara="1" wrap="none">
            <a:prstTxWarp prst="textArchUp">
              <a:avLst>
                <a:gd name="adj" fmla="val 14332926"/>
              </a:avLst>
            </a:prstTxWarp>
            <a:spAutoFit/>
          </a:bodyPr>
          <a:lstStyle/>
          <a:p>
            <a:pPr defTabSz="914400">
              <a:defRPr/>
            </a:pPr>
            <a:r>
              <a:rPr lang="en-US" altLang="zh-CN" sz="24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Estimator 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17333166">
            <a:off x="3490883" y="5579006"/>
            <a:ext cx="2453518" cy="1587523"/>
          </a:xfrm>
          <a:prstGeom prst="rect">
            <a:avLst/>
          </a:prstGeom>
          <a:effectLst/>
        </p:spPr>
        <p:txBody>
          <a:bodyPr spcFirstLastPara="1" wrap="none">
            <a:prstTxWarp prst="textArchUp">
              <a:avLst>
                <a:gd name="adj" fmla="val 14277961"/>
              </a:avLst>
            </a:prstTxWarp>
            <a:spAutoFit/>
          </a:bodyPr>
          <a:lstStyle/>
          <a:p>
            <a:pPr defTabSz="914400">
              <a:defRPr/>
            </a:pP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TensorFlow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Box 23"/>
          <p:cNvSpPr txBox="1">
            <a:spLocks noChangeArrowheads="1"/>
          </p:cNvSpPr>
          <p:nvPr/>
        </p:nvSpPr>
        <p:spPr bwMode="auto">
          <a:xfrm>
            <a:off x="4980156" y="6302338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 smtClean="0">
                <a:solidFill>
                  <a:prstClr val="black"/>
                </a:solidFill>
                <a:latin typeface="Century Gothic" pitchFamily="34" charset="0"/>
                <a:ea typeface="微软雅黑" pitchFamily="34" charset="-122"/>
              </a:rPr>
              <a:t>常用深度学习框架</a:t>
            </a:r>
            <a:endParaRPr lang="zh-CN" altLang="en-US" sz="2000" b="1" dirty="0">
              <a:solidFill>
                <a:prstClr val="black"/>
              </a:solidFill>
              <a:latin typeface="Century Gothic" pitchFamily="34" charset="0"/>
              <a:ea typeface="微软雅黑" pitchFamily="34" charset="-122"/>
            </a:endParaRPr>
          </a:p>
        </p:txBody>
      </p:sp>
      <p:sp>
        <p:nvSpPr>
          <p:cNvPr id="27" name="空心弧 26"/>
          <p:cNvSpPr/>
          <p:nvPr/>
        </p:nvSpPr>
        <p:spPr>
          <a:xfrm>
            <a:off x="2387439" y="3235269"/>
            <a:ext cx="7270736" cy="7268629"/>
          </a:xfrm>
          <a:prstGeom prst="blockArc">
            <a:avLst>
              <a:gd name="adj1" fmla="val 10800000"/>
              <a:gd name="adj2" fmla="val 13372865"/>
              <a:gd name="adj3" fmla="val 1016"/>
            </a:avLst>
          </a:prstGeom>
          <a:solidFill>
            <a:srgbClr val="2FFF8D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914400">
              <a:defRPr/>
            </a:pP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空心弧 27"/>
          <p:cNvSpPr/>
          <p:nvPr/>
        </p:nvSpPr>
        <p:spPr>
          <a:xfrm flipH="1">
            <a:off x="2444341" y="3264773"/>
            <a:ext cx="7266521" cy="7270736"/>
          </a:xfrm>
          <a:prstGeom prst="blockArc">
            <a:avLst>
              <a:gd name="adj1" fmla="val 10800000"/>
              <a:gd name="adj2" fmla="val 13397840"/>
              <a:gd name="adj3" fmla="val 910"/>
            </a:avLst>
          </a:prstGeom>
          <a:solidFill>
            <a:srgbClr val="007A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空心弧 28"/>
          <p:cNvSpPr/>
          <p:nvPr/>
        </p:nvSpPr>
        <p:spPr>
          <a:xfrm>
            <a:off x="2190750" y="3129161"/>
            <a:ext cx="7404201" cy="7406348"/>
          </a:xfrm>
          <a:prstGeom prst="blockArc">
            <a:avLst>
              <a:gd name="adj1" fmla="val 13584139"/>
              <a:gd name="adj2" fmla="val 16200029"/>
              <a:gd name="adj3" fmla="val 882"/>
            </a:avLst>
          </a:prstGeom>
          <a:solidFill>
            <a:srgbClr val="00DE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空心弧 29"/>
          <p:cNvSpPr/>
          <p:nvPr/>
        </p:nvSpPr>
        <p:spPr>
          <a:xfrm flipH="1">
            <a:off x="2469630" y="3273203"/>
            <a:ext cx="7268628" cy="7266521"/>
          </a:xfrm>
          <a:prstGeom prst="blockArc">
            <a:avLst>
              <a:gd name="adj1" fmla="val 13574764"/>
              <a:gd name="adj2" fmla="val 16200029"/>
              <a:gd name="adj3" fmla="val 882"/>
            </a:avLst>
          </a:prstGeom>
          <a:solidFill>
            <a:srgbClr val="00A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69650" y="3955340"/>
            <a:ext cx="264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b="1" dirty="0" smtClean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endParaRPr lang="zh-CN" altLang="en-US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14"/>
          <p:cNvSpPr txBox="1"/>
          <p:nvPr/>
        </p:nvSpPr>
        <p:spPr>
          <a:xfrm>
            <a:off x="169651" y="4185745"/>
            <a:ext cx="2657394" cy="10525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日在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2.0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开源许可证下发布，并于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月份预发布动态图机制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Eager </a:t>
            </a:r>
            <a:r>
              <a:rPr lang="en-US" altLang="zh-CN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Execution</a:t>
            </a:r>
            <a:endParaRPr lang="en-US" altLang="zh-CN" sz="12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827045" y="1886692"/>
            <a:ext cx="264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b="1" dirty="0" smtClean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Pytorch</a:t>
            </a:r>
            <a:endParaRPr lang="zh-CN" altLang="en-US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14"/>
          <p:cNvSpPr txBox="1"/>
          <p:nvPr/>
        </p:nvSpPr>
        <p:spPr>
          <a:xfrm>
            <a:off x="2827046" y="2117097"/>
            <a:ext cx="2970030" cy="102919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PyTorch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Facebook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日发布的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端的开源的深度学习库，基于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Torch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。支持动态计算图，提供很好的灵活性</a:t>
            </a:r>
            <a:endParaRPr lang="en-US" altLang="zh-CN" sz="12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385153" y="1881479"/>
            <a:ext cx="264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Keras</a:t>
            </a:r>
            <a:endParaRPr lang="zh-CN" altLang="en-US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14"/>
          <p:cNvSpPr txBox="1"/>
          <p:nvPr/>
        </p:nvSpPr>
        <p:spPr>
          <a:xfrm>
            <a:off x="7385154" y="2111884"/>
            <a:ext cx="2970030" cy="12692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Keras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是一个用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编写的开源神经网络库，它能够在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CNTK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Theano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12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MXNet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上运行。旨在实现深度神经网络的快速实验，它专注于用户友好，模块化和可扩展性</a:t>
            </a:r>
            <a:endParaRPr lang="en-US" altLang="zh-CN" sz="12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386669" y="3929639"/>
            <a:ext cx="264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b="1" dirty="0" smtClean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 Estimator</a:t>
            </a:r>
            <a:endParaRPr lang="zh-CN" altLang="en-US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14"/>
          <p:cNvSpPr txBox="1"/>
          <p:nvPr/>
        </p:nvSpPr>
        <p:spPr>
          <a:xfrm>
            <a:off x="9386670" y="4160044"/>
            <a:ext cx="269264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Estimators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中的一</a:t>
            </a:r>
            <a:r>
              <a:rPr lang="zh-CN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高阶</a:t>
            </a:r>
            <a:r>
              <a:rPr lang="en-US" altLang="zh-CN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，能够减少在训练</a:t>
            </a:r>
            <a:r>
              <a:rPr lang="en-US" altLang="zh-CN" sz="12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模型时需要编写的大部分样板代码。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Estimators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同时也非常灵活</a:t>
            </a:r>
            <a:r>
              <a:rPr lang="zh-CN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，可以定制功能</a:t>
            </a:r>
            <a:endParaRPr lang="en-US" altLang="zh-CN" sz="12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平台工具选择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实验框架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74324" y="5238341"/>
            <a:ext cx="1947649" cy="6370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tf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enable_eager_execution</a:t>
            </a:r>
            <a:r>
              <a:rPr kumimoji="0" lang="zh-CN" altLang="zh-CN" sz="1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 panose="020B0604020202020204" pitchFamily="34" charset="-122"/>
                <a:ea typeface="Courier New" panose="02070309020205020404" pitchFamily="49" charset="0"/>
              </a:rPr>
              <a:t>() 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 Unicode MS" panose="020B0604020202020204" pitchFamily="34" charset="-122"/>
              <a:ea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tf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executing_eagerly</a:t>
            </a:r>
            <a:r>
              <a:rPr kumimoji="0" lang="zh-CN" altLang="zh-CN" sz="1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 panose="020B0604020202020204" pitchFamily="34" charset="-122"/>
                <a:ea typeface="Courier New" panose="02070309020205020404" pitchFamily="49" charset="0"/>
              </a:rPr>
              <a:t>()</a:t>
            </a:r>
            <a:r>
              <a:rPr kumimoji="0" lang="zh-CN" altLang="zh-CN" sz="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endParaRPr kumimoji="0" lang="zh-CN" altLang="zh-CN" sz="12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58857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单卡与多卡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1683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6" name="Picture 4" descr="https://puluwen.github.io/images/posts/%E5%90%8C%E6%AD%A5%E6%95%B0%E6%8D%AE%E5%B9%B6%E8%A1%8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23" y="1173997"/>
            <a:ext cx="6200775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puluwen.github.io/images/posts/%E5%BC%82%E6%AD%A5%E6%95%B0%E6%8D%AE%E5%B9%B6%E8%A1%8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869" y="1173997"/>
            <a:ext cx="6105525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puluwen.github.io/images/posts/%E6%A8%A1%E5%9E%8B%E5%B9%B6%E8%A1%8C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23" y="3802897"/>
            <a:ext cx="3314700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7103452" y="4449019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同步数据并行方式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103452" y="4923240"/>
            <a:ext cx="5088548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342900" indent="-342900" defTabSz="685681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下定义</a:t>
            </a:r>
            <a:r>
              <a:rPr lang="en-US" altLang="zh-CN" sz="16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tf.placeholder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tf.get_variable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</a:p>
          <a:p>
            <a:pPr marL="342900" indent="-342900" defTabSz="685681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下定义网络和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</a:p>
          <a:p>
            <a:pPr marL="342900" indent="-342900" defTabSz="685681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计算所有</a:t>
            </a:r>
            <a:r>
              <a:rPr lang="en-US" altLang="zh-CN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的平均梯度，然后更新模型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402623" y="4449019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02623" y="4923240"/>
            <a:ext cx="3622431" cy="74943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r>
              <a:rPr lang="zh-CN" altLang="en-US" sz="1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默认占满</a:t>
            </a:r>
            <a:endParaRPr lang="en-US" altLang="zh-CN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dirty="0" smtClean="0"/>
              <a:t>CUDA_VISIBLE_DEVICES=0,1,2,3</a:t>
            </a:r>
            <a:endParaRPr lang="zh-CN" altLang="en-US" sz="16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4520" y="6026862"/>
            <a:ext cx="3447619" cy="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941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单卡与多卡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1683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Pytorch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18" y="1513194"/>
            <a:ext cx="5352381" cy="295238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584" y="1128615"/>
            <a:ext cx="6037791" cy="36391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818" y="5152308"/>
            <a:ext cx="6961905" cy="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265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单卡与多卡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1683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Keras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507069"/>
            <a:ext cx="6352381" cy="4600000"/>
          </a:xfrm>
          <a:prstGeom prst="rect">
            <a:avLst/>
          </a:prstGeom>
        </p:spPr>
      </p:pic>
      <p:sp>
        <p:nvSpPr>
          <p:cNvPr id="6" name="文本框 14"/>
          <p:cNvSpPr txBox="1"/>
          <p:nvPr/>
        </p:nvSpPr>
        <p:spPr>
          <a:xfrm>
            <a:off x="7320477" y="1416844"/>
            <a:ext cx="4584308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/>
              <a:t>数据并行将目标模型在多个设备上各复制一份，并使用每个设备上的复制品处理整个数据集的不同部分数据</a:t>
            </a:r>
            <a:r>
              <a:rPr lang="zh-CN" altLang="en-US" sz="1400" dirty="0" smtClean="0"/>
              <a:t>。</a:t>
            </a:r>
            <a:r>
              <a:rPr lang="en-US" altLang="zh-CN" sz="1400" dirty="0" err="1"/>
              <a:t>Keras</a:t>
            </a:r>
            <a:r>
              <a:rPr lang="zh-CN" altLang="en-US" sz="1400" dirty="0" smtClean="0"/>
              <a:t>在</a:t>
            </a:r>
            <a:r>
              <a:rPr lang="en-US" altLang="zh-CN" sz="1400" dirty="0" err="1" smtClean="0">
                <a:solidFill>
                  <a:srgbClr val="FF0000"/>
                </a:solidFill>
              </a:rPr>
              <a:t>keras.utils.multi_gpu_model</a:t>
            </a:r>
            <a:r>
              <a:rPr lang="zh-CN" altLang="en-US" sz="1400" dirty="0" smtClean="0"/>
              <a:t>中</a:t>
            </a:r>
            <a:r>
              <a:rPr lang="zh-CN" altLang="en-US" sz="1400" dirty="0"/>
              <a:t>提供有内置函数，该函数可以产生任意模型的数据并行版本，最高支持在</a:t>
            </a:r>
            <a:r>
              <a:rPr lang="en-US" altLang="zh-CN" sz="1400" dirty="0"/>
              <a:t>8</a:t>
            </a:r>
            <a:r>
              <a:rPr lang="zh-CN" altLang="en-US" sz="1400" dirty="0"/>
              <a:t>片</a:t>
            </a:r>
            <a:r>
              <a:rPr lang="en-US" altLang="zh-CN" sz="1400" dirty="0"/>
              <a:t>GPU</a:t>
            </a:r>
            <a:r>
              <a:rPr lang="zh-CN" altLang="en-US" sz="1400" dirty="0"/>
              <a:t>上并行。</a:t>
            </a:r>
            <a:endParaRPr lang="en-US" altLang="zh-CN" sz="14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476" y="3194275"/>
            <a:ext cx="5185149" cy="189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841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单卡与多卡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16834" y="592883"/>
            <a:ext cx="1582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Estimator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146" name="Picture 2" descr="https://miro.medium.com/max/1872/1*8e8Aq_GlJFy8tGuZx1F2I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88" y="1328644"/>
            <a:ext cx="6418384" cy="281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miro.medium.com/max/1062/1*LF9lKi-LaNRwyL5lLfKR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46" y="543840"/>
            <a:ext cx="4536831" cy="345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88" y="4847946"/>
            <a:ext cx="5466667" cy="140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2709" y="4673232"/>
            <a:ext cx="3542857" cy="19428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2261" y="4692279"/>
            <a:ext cx="2800000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964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机多卡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70" name="Picture 2" descr="是时候放弃TensorFlow集群，拥抱Horovod了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24" y="3957508"/>
            <a:ext cx="6321913" cy="291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orovod-基于TensorFlow分布式深度学习框架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730" y="1128615"/>
            <a:ext cx="2315552" cy="231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14"/>
          <p:cNvSpPr txBox="1"/>
          <p:nvPr/>
        </p:nvSpPr>
        <p:spPr>
          <a:xfrm>
            <a:off x="8053754" y="3957508"/>
            <a:ext cx="3604844" cy="11726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dirty="0" err="1"/>
              <a:t>Horovod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/>
              <a:t>Uber </a:t>
            </a:r>
            <a:r>
              <a:rPr lang="zh-CN" altLang="en-US" dirty="0"/>
              <a:t>开源</a:t>
            </a:r>
            <a:r>
              <a:rPr lang="zh-CN" altLang="en-US" dirty="0" smtClean="0"/>
              <a:t>的一</a:t>
            </a:r>
            <a:r>
              <a:rPr lang="zh-CN" altLang="en-US" dirty="0"/>
              <a:t>个兼容主流计算框架的分布式机器学习训练框架</a:t>
            </a:r>
            <a:endParaRPr lang="en-US" altLang="zh-CN" sz="14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74" name="Picture 6" descr="http://1fykyq3mdn5r21tpna3wkdyi-wpengine.netdna-ssl.com/wp-content/uploads/2017/10/image4-1-1024x44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20" y="1241060"/>
            <a:ext cx="6321913" cy="271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7484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模型转换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712" y="1394960"/>
            <a:ext cx="6436741" cy="50210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39" y="1394960"/>
            <a:ext cx="5512777" cy="51647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23809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机器学习步骤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85900" y="1320800"/>
            <a:ext cx="18669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/>
              <a:t>1.</a:t>
            </a:r>
            <a:r>
              <a:rPr lang="zh-CN" altLang="en-US" sz="1600" b="1" dirty="0" smtClean="0"/>
              <a:t>数据预处理</a:t>
            </a:r>
            <a:endParaRPr lang="zh-CN" altLang="en-US" sz="1600" b="1" dirty="0"/>
          </a:p>
        </p:txBody>
      </p:sp>
      <p:sp>
        <p:nvSpPr>
          <p:cNvPr id="7" name="矩形 6"/>
          <p:cNvSpPr/>
          <p:nvPr/>
        </p:nvSpPr>
        <p:spPr>
          <a:xfrm>
            <a:off x="1428750" y="1783937"/>
            <a:ext cx="3598370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数据格式整理，数据清洗，数据补缺，均衡数据，连续特征归一化，离散化等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85900" y="2765466"/>
            <a:ext cx="1866900" cy="381000"/>
          </a:xfrm>
          <a:prstGeom prst="rect">
            <a:avLst/>
          </a:prstGeom>
          <a:solidFill>
            <a:srgbClr val="007A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/>
              <a:t>2.</a:t>
            </a:r>
            <a:r>
              <a:rPr lang="zh-CN" altLang="en-US" sz="1600" b="1" dirty="0" smtClean="0"/>
              <a:t>特征分析与选择</a:t>
            </a:r>
            <a:endParaRPr lang="zh-CN" altLang="en-US" sz="1600" b="1" dirty="0"/>
          </a:p>
        </p:txBody>
      </p:sp>
      <p:sp>
        <p:nvSpPr>
          <p:cNvPr id="9" name="矩形 8"/>
          <p:cNvSpPr/>
          <p:nvPr/>
        </p:nvSpPr>
        <p:spPr>
          <a:xfrm>
            <a:off x="1428750" y="3228603"/>
            <a:ext cx="3598370" cy="30931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特征分布分析，特征相关性分析，特征重要性分析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85900" y="4210132"/>
            <a:ext cx="1866900" cy="381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/>
              <a:t>3.</a:t>
            </a:r>
            <a:r>
              <a:rPr lang="zh-CN" altLang="en-US" sz="1600" b="1" dirty="0" smtClean="0"/>
              <a:t>模型搭建</a:t>
            </a:r>
            <a:endParaRPr lang="zh-CN" altLang="en-US" sz="1600" b="1" dirty="0"/>
          </a:p>
        </p:txBody>
      </p:sp>
      <p:sp>
        <p:nvSpPr>
          <p:cNvPr id="11" name="矩形 10"/>
          <p:cNvSpPr/>
          <p:nvPr/>
        </p:nvSpPr>
        <p:spPr>
          <a:xfrm>
            <a:off x="1428750" y="4673269"/>
            <a:ext cx="3598370" cy="28591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输入，模型输出，模型选型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7106677" y="1776003"/>
            <a:ext cx="1275355" cy="1275355"/>
          </a:xfrm>
          <a:prstGeom prst="ellipse">
            <a:avLst/>
          </a:prstGeom>
          <a:solidFill>
            <a:schemeClr val="tx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823911" y="1809750"/>
            <a:ext cx="1275355" cy="1275355"/>
          </a:xfrm>
          <a:prstGeom prst="ellipse">
            <a:avLst/>
          </a:prstGeom>
          <a:solidFill>
            <a:schemeClr val="tx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7106677" y="4284974"/>
            <a:ext cx="1275355" cy="1275355"/>
          </a:xfrm>
          <a:prstGeom prst="ellipse">
            <a:avLst/>
          </a:prstGeom>
          <a:solidFill>
            <a:schemeClr val="tx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9823911" y="4318721"/>
            <a:ext cx="1275355" cy="1275355"/>
          </a:xfrm>
          <a:prstGeom prst="ellipse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283450" y="2486023"/>
            <a:ext cx="96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967306" y="2486023"/>
            <a:ext cx="1004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特征分析</a:t>
            </a:r>
            <a:endParaRPr lang="en-US" altLang="zh-CN" sz="1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与选择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376396" y="5023719"/>
            <a:ext cx="822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10013950" y="5074519"/>
            <a:ext cx="1009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结果可视化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85900" y="5459616"/>
            <a:ext cx="1866900" cy="381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/>
              <a:t>3.</a:t>
            </a:r>
            <a:r>
              <a:rPr lang="zh-CN" altLang="en-US" sz="1600" b="1" dirty="0" smtClean="0"/>
              <a:t>结果可视化</a:t>
            </a:r>
            <a:endParaRPr lang="zh-CN" altLang="en-US" sz="1600" b="1" dirty="0"/>
          </a:p>
        </p:txBody>
      </p:sp>
      <p:sp>
        <p:nvSpPr>
          <p:cNvPr id="24" name="矩形 23"/>
          <p:cNvSpPr/>
          <p:nvPr/>
        </p:nvSpPr>
        <p:spPr>
          <a:xfrm>
            <a:off x="1485900" y="5911519"/>
            <a:ext cx="3598370" cy="30931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绘制评价指标图表，高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维数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据低维化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18400" y="1872469"/>
            <a:ext cx="49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</a:rPr>
              <a:t>1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222136" y="1883766"/>
            <a:ext cx="49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2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547427" y="4359952"/>
            <a:ext cx="49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3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213938" y="4419513"/>
            <a:ext cx="49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</a:rPr>
              <a:t>4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1162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工具选择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模型部署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1" y="2180492"/>
            <a:ext cx="5713914" cy="2892669"/>
          </a:xfrm>
          <a:prstGeom prst="rect">
            <a:avLst/>
          </a:prstGeom>
        </p:spPr>
      </p:pic>
      <p:pic>
        <p:nvPicPr>
          <p:cNvPr id="8196" name="Picture 4" descr="“caffe2 deployment”的图片搜索结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214" y="2180492"/>
            <a:ext cx="60007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15161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17143" y="491307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 dirty="0">
                <a:solidFill>
                  <a:srgbClr val="053D20"/>
                </a:solidFill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10673" y="2343933"/>
            <a:ext cx="243263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机器学习步骤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0674" y="4165391"/>
            <a:ext cx="243263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平台工具选择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06920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数据预处理，特征分析与选择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可视化</a:t>
            </a:r>
          </a:p>
        </p:txBody>
      </p:sp>
      <p:sp>
        <p:nvSpPr>
          <p:cNvPr id="9" name="矩形 8"/>
          <p:cNvSpPr/>
          <p:nvPr/>
        </p:nvSpPr>
        <p:spPr>
          <a:xfrm>
            <a:off x="1106920" y="4715063"/>
            <a:ext cx="4147305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深度学习框架，单卡与多卡，单机与多机，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模型转换</a:t>
            </a:r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54395" y="2343933"/>
            <a:ext cx="236107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深度学习实验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54396" y="4165391"/>
            <a:ext cx="236107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1"/>
                </a:solidFill>
              </a:rPr>
              <a:t>知识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图谱项目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0642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如何入手，单元测试，模型结构，代码优化，模型复现，模型压缩，训练技巧</a:t>
            </a:r>
          </a:p>
        </p:txBody>
      </p:sp>
      <p:sp>
        <p:nvSpPr>
          <p:cNvPr id="13" name="矩形 12"/>
          <p:cNvSpPr/>
          <p:nvPr/>
        </p:nvSpPr>
        <p:spPr>
          <a:xfrm>
            <a:off x="7050642" y="4715063"/>
            <a:ext cx="4147305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数据爬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取，数据存储，整体架构，展示平台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线连接符 16"/>
          <p:cNvCxnSpPr/>
          <p:nvPr/>
        </p:nvCxnSpPr>
        <p:spPr>
          <a:xfrm>
            <a:off x="6062301" y="2343933"/>
            <a:ext cx="0" cy="3092574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8609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图谱项目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数据爬取</a:t>
            </a:r>
          </a:p>
        </p:txBody>
      </p:sp>
      <p:pic>
        <p:nvPicPr>
          <p:cNvPr id="9218" name="Picture 2" descr="“scrapy”的图片搜索结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162" y="1049318"/>
            <a:ext cx="8672390" cy="4321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162" y="5461628"/>
            <a:ext cx="8961905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9624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图谱项目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存储</a:t>
            </a:r>
          </a:p>
        </p:txBody>
      </p:sp>
      <p:pic>
        <p:nvPicPr>
          <p:cNvPr id="10242" name="Picture 2" descr="相关图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721" y="0"/>
            <a:ext cx="2699875" cy="295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pic4.zhimg.com/80/v2-ef0de6ba9620d27ca0f2d2f4b0f18f53_h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834" y="3080796"/>
            <a:ext cx="5260322" cy="377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https://pic2.zhimg.com/80/v2-9950314f9ab6e6c44a2300d03e022bb1_h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63" y="3080796"/>
            <a:ext cx="5677633" cy="377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14"/>
          <p:cNvSpPr txBox="1"/>
          <p:nvPr/>
        </p:nvSpPr>
        <p:spPr>
          <a:xfrm>
            <a:off x="800100" y="1173997"/>
            <a:ext cx="7499838" cy="10525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/>
              <a:t>RDF(Resource Description Framework)</a:t>
            </a:r>
            <a:r>
              <a:rPr lang="zh-CN" altLang="en-US" sz="1200" dirty="0"/>
              <a:t>，即资源描述框架，其本质是一个数据模型（</a:t>
            </a:r>
            <a:r>
              <a:rPr lang="en-US" altLang="zh-CN" sz="1200" dirty="0"/>
              <a:t>Data Model</a:t>
            </a:r>
            <a:r>
              <a:rPr lang="zh-CN" altLang="en-US" sz="1200" dirty="0"/>
              <a:t>）。它提供了一个统一的标准，用于描述实体</a:t>
            </a:r>
            <a:r>
              <a:rPr lang="en-US" altLang="zh-CN" sz="1200" dirty="0"/>
              <a:t>/</a:t>
            </a:r>
            <a:r>
              <a:rPr lang="zh-CN" altLang="en-US" sz="1200" dirty="0"/>
              <a:t>资源。简单来说，就是表示事物的一种方法和手段。</a:t>
            </a:r>
            <a:r>
              <a:rPr lang="en-US" altLang="zh-CN" sz="1200" dirty="0"/>
              <a:t>RDF</a:t>
            </a:r>
            <a:r>
              <a:rPr lang="zh-CN" altLang="en-US" sz="1200" dirty="0"/>
              <a:t>形式上表示为</a:t>
            </a:r>
            <a:r>
              <a:rPr lang="en-US" altLang="zh-CN" sz="1200" dirty="0"/>
              <a:t>SPO</a:t>
            </a:r>
            <a:r>
              <a:rPr lang="zh-CN" altLang="en-US" sz="1200" dirty="0"/>
              <a:t>三元组，有时候也称为一条语句（</a:t>
            </a:r>
            <a:r>
              <a:rPr lang="en-US" altLang="zh-CN" sz="1200" dirty="0"/>
              <a:t>statement</a:t>
            </a:r>
            <a:r>
              <a:rPr lang="zh-CN" altLang="en-US" sz="1200" dirty="0"/>
              <a:t>），知识图谱中我们也称其为一条</a:t>
            </a:r>
            <a:r>
              <a:rPr lang="zh-CN" altLang="en-US" sz="1200" dirty="0" smtClean="0"/>
              <a:t>知识。</a:t>
            </a:r>
            <a:endParaRPr lang="en-US" altLang="zh-CN" sz="1200" dirty="0" smtClean="0"/>
          </a:p>
          <a:p>
            <a:pPr>
              <a:lnSpc>
                <a:spcPct val="130000"/>
              </a:lnSpc>
            </a:pPr>
            <a:r>
              <a:rPr lang="en-US" altLang="zh-CN" sz="1200" dirty="0"/>
              <a:t>RDFS/OWL</a:t>
            </a:r>
            <a:r>
              <a:rPr lang="zh-CN" altLang="en-US" sz="1200" dirty="0"/>
              <a:t>本质上是一些预定义词汇（</a:t>
            </a:r>
            <a:r>
              <a:rPr lang="en-US" altLang="zh-CN" sz="1200" dirty="0"/>
              <a:t>vocabulary</a:t>
            </a:r>
            <a:r>
              <a:rPr lang="zh-CN" altLang="en-US" sz="1200" dirty="0"/>
              <a:t>）构成的集合，用于对</a:t>
            </a:r>
            <a:r>
              <a:rPr lang="en-US" altLang="zh-CN" sz="1200" dirty="0"/>
              <a:t>RDF</a:t>
            </a:r>
            <a:r>
              <a:rPr lang="zh-CN" altLang="en-US" sz="1200" dirty="0"/>
              <a:t>进行类似的类定义及其属性的定义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8604012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图谱项目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整体架构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172EBA-EFA7-474C-BB0D-E35D50ED3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23" y="1173997"/>
            <a:ext cx="4309149" cy="521633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CBCA8E8-903B-466B-B69C-3C6EC5A3CDF9}"/>
              </a:ext>
            </a:extLst>
          </p:cNvPr>
          <p:cNvSpPr txBox="1"/>
          <p:nvPr/>
        </p:nvSpPr>
        <p:spPr>
          <a:xfrm>
            <a:off x="5839853" y="2378756"/>
            <a:ext cx="58649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该流程主要将系统分为四个模块：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爬虫模块：负责爬取半结构化艺术站点，将数据与本体库对齐，形成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原始数据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信息抽取模块：利用库中已有三元组对非结构化文本进行标注，然后进行实体识别和关系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抽取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本体管理模块：负责维护全局统一本体库，为爬虫模块和信息抽取模块提供指导。同时，在实体归一、链接时进行约束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检查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实体链接模块：负责将原始数据进行实体、属性归一对齐，并入到现有知识库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0434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图谱项目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展示平台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B5138-C20A-4DC3-B092-1B4B185C144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42" y="1496429"/>
            <a:ext cx="9245779" cy="3264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489F97D-47B1-4EF4-A6C4-745C15C57A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38957" y="2515095"/>
            <a:ext cx="7291329" cy="4193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50693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积累资源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14"/>
          <p:cNvSpPr txBox="1"/>
          <p:nvPr/>
        </p:nvSpPr>
        <p:spPr>
          <a:xfrm>
            <a:off x="800100" y="1173997"/>
            <a:ext cx="10867292" cy="35332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2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2"/>
              </a:rPr>
              <a:t>github.com/WHUNLPLab/FAST-NER</a:t>
            </a:r>
            <a:r>
              <a:rPr lang="en-US" altLang="zh-CN" sz="1400" dirty="0" smtClean="0">
                <a:latin typeface="+mj-ea"/>
                <a:ea typeface="+mj-ea"/>
              </a:rPr>
              <a:t> (</a:t>
            </a:r>
            <a:r>
              <a:rPr lang="en-US" altLang="zh-CN" sz="1400" dirty="0" err="1" smtClean="0">
                <a:latin typeface="+mj-ea"/>
                <a:ea typeface="+mj-ea"/>
              </a:rPr>
              <a:t>Pytorch</a:t>
            </a:r>
            <a:r>
              <a:rPr lang="zh-CN" altLang="en-US" sz="1400" dirty="0" smtClean="0">
                <a:latin typeface="+mj-ea"/>
                <a:ea typeface="+mj-ea"/>
              </a:rPr>
              <a:t>版关系抽取模型</a:t>
            </a:r>
            <a:r>
              <a:rPr lang="en-US" altLang="zh-CN" sz="1400" dirty="0" smtClean="0">
                <a:latin typeface="+mj-ea"/>
                <a:ea typeface="+mj-ea"/>
              </a:rPr>
              <a:t>)</a:t>
            </a: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3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3"/>
              </a:rPr>
              <a:t>github.com/WHUNLPLab/FAST-NRE-tf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</a:t>
            </a:r>
            <a:r>
              <a:rPr lang="en-US" altLang="zh-CN" sz="1400" dirty="0" err="1" smtClean="0">
                <a:latin typeface="+mj-ea"/>
                <a:ea typeface="+mj-ea"/>
              </a:rPr>
              <a:t>TensorFlow</a:t>
            </a:r>
            <a:r>
              <a:rPr lang="zh-CN" altLang="en-US" sz="1400" dirty="0" smtClean="0">
                <a:latin typeface="+mj-ea"/>
                <a:ea typeface="+mj-ea"/>
              </a:rPr>
              <a:t>版关系抽取抽取模型）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4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4"/>
              </a:rPr>
              <a:t>github.com/WHUNLPLab/Papers-to-read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（关系抽取论文笔记）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5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5"/>
              </a:rPr>
              <a:t>github.com/knightBoy/Machine-Learning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（机器学习基础知识笔记）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6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6"/>
              </a:rPr>
              <a:t>github.com/knightBoy/Recommendation_System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（推荐系统基础知识笔记）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7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7"/>
              </a:rPr>
              <a:t>github.com/knightBoy/riedel_dataset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</a:t>
            </a:r>
            <a:r>
              <a:rPr lang="en-US" altLang="zh-CN" sz="1400" dirty="0" smtClean="0">
                <a:latin typeface="+mj-ea"/>
                <a:ea typeface="+mj-ea"/>
              </a:rPr>
              <a:t>New York Times</a:t>
            </a:r>
            <a:r>
              <a:rPr lang="zh-CN" altLang="en-US" sz="1400" dirty="0" smtClean="0">
                <a:latin typeface="+mj-ea"/>
                <a:ea typeface="+mj-ea"/>
              </a:rPr>
              <a:t>数据集预处理）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8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8"/>
              </a:rPr>
              <a:t>git.internal.pmnlplab.top/wlirc/Poetry-Generation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（自动写诗）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9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9"/>
              </a:rPr>
              <a:t>git.internal.pmnlplab.top/wlirc/Machine-Translation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（机器翻译）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10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10"/>
              </a:rPr>
              <a:t>git.internal.pmnlplab.top/wlirc/sentiment-coarse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（小米手机产品评论情感分析）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11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11"/>
              </a:rPr>
              <a:t>git.internal.pmnlplab.top/wlirc/NLP-tools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（小米词向量）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12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12"/>
              </a:rPr>
              <a:t>git.internal.pmnlplab.top/Knowledge-Graph/Art-DBpedia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（艺术类知识图谱）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latin typeface="+mj-ea"/>
                <a:ea typeface="+mj-ea"/>
                <a:hlinkClick r:id="rId13"/>
              </a:rPr>
              <a:t>https://</a:t>
            </a:r>
            <a:r>
              <a:rPr lang="en-US" altLang="zh-CN" sz="1400" dirty="0" smtClean="0">
                <a:latin typeface="+mj-ea"/>
                <a:ea typeface="+mj-ea"/>
                <a:hlinkClick r:id="rId13"/>
              </a:rPr>
              <a:t>git.internal.pmnlplab.top/wlirc/TechnologyPlatform</a:t>
            </a:r>
            <a:r>
              <a:rPr lang="en-US" altLang="zh-CN" sz="1400" dirty="0" smtClean="0">
                <a:latin typeface="+mj-ea"/>
                <a:ea typeface="+mj-ea"/>
              </a:rPr>
              <a:t> </a:t>
            </a:r>
            <a:r>
              <a:rPr lang="zh-CN" altLang="en-US" sz="1400" dirty="0" smtClean="0">
                <a:latin typeface="+mj-ea"/>
                <a:ea typeface="+mj-ea"/>
              </a:rPr>
              <a:t>（技术演示平台）</a:t>
            </a:r>
            <a:endParaRPr lang="en-US" altLang="zh-CN" sz="1400" dirty="0">
              <a:latin typeface="+mj-ea"/>
              <a:ea typeface="+mj-ea"/>
            </a:endParaRPr>
          </a:p>
        </p:txBody>
      </p:sp>
      <p:sp>
        <p:nvSpPr>
          <p:cNvPr id="8" name="文本框 14"/>
          <p:cNvSpPr txBox="1"/>
          <p:nvPr/>
        </p:nvSpPr>
        <p:spPr>
          <a:xfrm>
            <a:off x="800100" y="4752654"/>
            <a:ext cx="10867292" cy="12126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安保信息与预警系统</a:t>
            </a:r>
            <a:endParaRPr lang="en-US" altLang="zh-CN" sz="1400" dirty="0" smtClean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  <a:p>
            <a:pPr marL="742950" lvl="1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 err="1" smtClean="0">
                <a:latin typeface="+mj-ea"/>
                <a:ea typeface="+mj-ea"/>
              </a:rPr>
              <a:t>Spring+Hibernate+Mybatis+RabbitMQ+netty+DisruptorQueue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742950" lvl="1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 smtClean="0">
                <a:latin typeface="+mj-ea"/>
                <a:ea typeface="+mj-ea"/>
              </a:rPr>
              <a:t>Wrapper-windows</a:t>
            </a:r>
            <a:r>
              <a:rPr lang="zh-CN" altLang="en-US" sz="1400" dirty="0" smtClean="0">
                <a:latin typeface="+mj-ea"/>
                <a:ea typeface="+mj-ea"/>
              </a:rPr>
              <a:t>：</a:t>
            </a:r>
            <a:r>
              <a:rPr lang="en-US" altLang="zh-CN" sz="1400" dirty="0" smtClean="0">
                <a:latin typeface="+mj-ea"/>
                <a:ea typeface="+mj-ea"/>
              </a:rPr>
              <a:t>java</a:t>
            </a:r>
            <a:r>
              <a:rPr lang="zh-CN" altLang="en-US" sz="1400" dirty="0" smtClean="0">
                <a:latin typeface="+mj-ea"/>
                <a:ea typeface="+mj-ea"/>
              </a:rPr>
              <a:t>应用打包成</a:t>
            </a:r>
            <a:r>
              <a:rPr lang="en-US" altLang="zh-CN" sz="1400" dirty="0" smtClean="0">
                <a:latin typeface="+mj-ea"/>
                <a:ea typeface="+mj-ea"/>
              </a:rPr>
              <a:t>windows</a:t>
            </a:r>
            <a:r>
              <a:rPr lang="zh-CN" altLang="en-US" sz="1400" dirty="0" smtClean="0">
                <a:latin typeface="+mj-ea"/>
                <a:ea typeface="+mj-ea"/>
              </a:rPr>
              <a:t>服务</a:t>
            </a:r>
            <a:endParaRPr lang="en-US" altLang="zh-CN" sz="1400" dirty="0" smtClean="0">
              <a:latin typeface="+mj-ea"/>
              <a:ea typeface="+mj-ea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短信猫</a:t>
            </a:r>
            <a:endParaRPr lang="en-US" altLang="zh-CN" sz="1400" dirty="0" smtClean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632486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48154" y="2511771"/>
            <a:ext cx="16914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0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kumimoji="1" lang="en-US" altLang="zh-CN" sz="4000" b="1" dirty="0" smtClean="0">
                <a:solidFill>
                  <a:schemeClr val="bg1"/>
                </a:solidFill>
              </a:rPr>
              <a:t>YOU</a:t>
            </a:r>
            <a:endParaRPr kumimoji="1" lang="en-US" altLang="zh-CN" sz="4000" b="1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35172" y="3799432"/>
            <a:ext cx="6463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200" dirty="0">
                <a:solidFill>
                  <a:srgbClr val="FFFFFF"/>
                </a:solidFill>
              </a:rPr>
              <a:t>胡伟龙</a:t>
            </a:r>
          </a:p>
        </p:txBody>
      </p:sp>
      <p:sp>
        <p:nvSpPr>
          <p:cNvPr id="16" name="矩形 15"/>
          <p:cNvSpPr/>
          <p:nvPr/>
        </p:nvSpPr>
        <p:spPr>
          <a:xfrm>
            <a:off x="5149752" y="4127251"/>
            <a:ext cx="1853392" cy="32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计算机学院 武汉大学</a:t>
            </a:r>
            <a:endParaRPr lang="en-US" altLang="zh-CN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51520" y="501137"/>
            <a:ext cx="86409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197097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机器学习步骤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754466"/>
              </p:ext>
            </p:extLst>
          </p:nvPr>
        </p:nvGraphicFramePr>
        <p:xfrm>
          <a:off x="876300" y="1265766"/>
          <a:ext cx="8128001" cy="26822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559050">
                  <a:extLst>
                    <a:ext uri="{9D8B030D-6E8A-4147-A177-3AD203B41FA5}">
                      <a16:colId xmlns:a16="http://schemas.microsoft.com/office/drawing/2014/main" val="1662217217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5703057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04083230"/>
                    </a:ext>
                  </a:extLst>
                </a:gridCol>
                <a:gridCol w="891117">
                  <a:extLst>
                    <a:ext uri="{9D8B030D-6E8A-4147-A177-3AD203B41FA5}">
                      <a16:colId xmlns:a16="http://schemas.microsoft.com/office/drawing/2014/main" val="132963254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7490045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411675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 smtClean="0"/>
                        <a:t>微博内容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转发数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评论数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分类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点赞数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标签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577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200" dirty="0" smtClean="0"/>
                        <a:t>这是什么鬼动漫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29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60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动漫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562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75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200" dirty="0" smtClean="0"/>
                        <a:t>红遍全球的“假笑男孩”，已经不会笑了</a:t>
                      </a:r>
                      <a:r>
                        <a:rPr lang="en-US" altLang="zh-CN" sz="1200" dirty="0" smtClean="0"/>
                        <a:t>…..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299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399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娱乐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5953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56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200" dirty="0" smtClean="0"/>
                        <a:t>鞋子包包，低价出售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34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财经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5602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#</a:t>
                      </a:r>
                      <a:r>
                        <a:rPr lang="zh-CN" altLang="en-US" sz="1200" dirty="0" smtClean="0"/>
                        <a:t>工作细胞</a:t>
                      </a:r>
                      <a:r>
                        <a:rPr lang="en-US" altLang="zh-CN" sz="1200" dirty="0" smtClean="0"/>
                        <a:t>#</a:t>
                      </a:r>
                      <a:r>
                        <a:rPr lang="zh-CN" altLang="en-US" sz="1200" dirty="0" smtClean="0"/>
                        <a:t>太硬核了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120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动漫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2730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72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#</a:t>
                      </a:r>
                      <a:r>
                        <a:rPr lang="zh-CN" altLang="en-US" sz="1200" dirty="0" smtClean="0"/>
                        <a:t>蔡徐坤</a:t>
                      </a:r>
                      <a:r>
                        <a:rPr lang="en-US" altLang="zh-CN" sz="1200" dirty="0" smtClean="0"/>
                        <a:t>#</a:t>
                      </a:r>
                      <a:r>
                        <a:rPr lang="zh-CN" altLang="en-US" sz="1200" dirty="0" smtClean="0"/>
                        <a:t>蔡徐坤太帅了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2436452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101232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明星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10824323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294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……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96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26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新闻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199248"/>
                  </a:ext>
                </a:extLst>
              </a:tr>
            </a:tbl>
          </a:graphicData>
        </a:graphic>
      </p:graphicFrame>
      <p:sp>
        <p:nvSpPr>
          <p:cNvPr id="20" name="文本框 19"/>
          <p:cNvSpPr txBox="1"/>
          <p:nvPr/>
        </p:nvSpPr>
        <p:spPr>
          <a:xfrm>
            <a:off x="876300" y="42508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76300" y="4703275"/>
            <a:ext cx="6708866" cy="198977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样本不均衡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文本如何向量化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连续特征如何处理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特征如何处理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缺失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数据如何处理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不合要求数据（数据足够时丢弃，数据不足时可以按照缺失数据处理）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803969" y="4250820"/>
            <a:ext cx="4135483" cy="256262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无量纲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Z-Score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规范化、区间缩放法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非线性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变换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基于多项式、指数函数、对数函数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离散化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无监督离散化：等频离散化、等宽离散化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有监督离散化：基于熵、基于卡方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One-hot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特征哈希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03929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机器学习步骤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84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分析与选择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1600" y="1241995"/>
            <a:ext cx="455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特征分析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1600" y="1755485"/>
            <a:ext cx="3598370" cy="35817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Pandas+Matplotlib+seaborn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092" y="543840"/>
            <a:ext cx="5542765" cy="310985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31600" y="2291378"/>
            <a:ext cx="455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特征选择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1600" y="2798516"/>
            <a:ext cx="4153638" cy="3590212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单变量特征选择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皮尔森相关系数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距离相关系数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卡方检验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基于模型的特征选择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逻辑回归和正则化特征选择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随机森林特征选择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085850" lvl="2" indent="-171450" defTabSz="685681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Mean decrease impurity</a:t>
            </a:r>
          </a:p>
          <a:p>
            <a:pPr marL="1085850" lvl="2" indent="-171450" defTabSz="685681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Mean decrease accuracy</a:t>
            </a: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XGBoost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特征选择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基于深度学习的特征选择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092" y="3755630"/>
            <a:ext cx="2865424" cy="298525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516" y="3755629"/>
            <a:ext cx="2757480" cy="298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6177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机器学习步骤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84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96860" y="2444206"/>
            <a:ext cx="18669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/>
              <a:t>规则化策略</a:t>
            </a:r>
            <a:endParaRPr lang="zh-CN" altLang="en-US" sz="1600" b="1" dirty="0"/>
          </a:p>
        </p:txBody>
      </p:sp>
      <p:sp>
        <p:nvSpPr>
          <p:cNvPr id="14" name="矩形 13"/>
          <p:cNvSpPr/>
          <p:nvPr/>
        </p:nvSpPr>
        <p:spPr>
          <a:xfrm>
            <a:off x="3622494" y="2444206"/>
            <a:ext cx="18669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/>
              <a:t>传统机器学习</a:t>
            </a:r>
            <a:endParaRPr lang="zh-CN" altLang="en-US" sz="1600" b="1" dirty="0"/>
          </a:p>
        </p:txBody>
      </p:sp>
      <p:sp>
        <p:nvSpPr>
          <p:cNvPr id="15" name="矩形 14"/>
          <p:cNvSpPr/>
          <p:nvPr/>
        </p:nvSpPr>
        <p:spPr>
          <a:xfrm>
            <a:off x="6248128" y="2444206"/>
            <a:ext cx="18669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/>
              <a:t>深度学习</a:t>
            </a:r>
            <a:endParaRPr lang="zh-CN" altLang="en-US" sz="1600" b="1" dirty="0"/>
          </a:p>
        </p:txBody>
      </p:sp>
      <p:sp>
        <p:nvSpPr>
          <p:cNvPr id="16" name="矩形 15"/>
          <p:cNvSpPr/>
          <p:nvPr/>
        </p:nvSpPr>
        <p:spPr>
          <a:xfrm>
            <a:off x="8873762" y="2444206"/>
            <a:ext cx="18669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/>
              <a:t>集成学习</a:t>
            </a:r>
            <a:endParaRPr lang="zh-CN" altLang="en-US" sz="1600" b="1" dirty="0"/>
          </a:p>
        </p:txBody>
      </p:sp>
      <p:sp>
        <p:nvSpPr>
          <p:cNvPr id="17" name="矩形 16"/>
          <p:cNvSpPr/>
          <p:nvPr/>
        </p:nvSpPr>
        <p:spPr>
          <a:xfrm>
            <a:off x="996860" y="3464691"/>
            <a:ext cx="1866900" cy="10295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特征工程：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N-gram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特征、词嵌入特征、词移距离、编辑距离等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622494" y="3464691"/>
            <a:ext cx="1866900" cy="10295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cikit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-learn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决策树、逻辑回归、朴素贝叶斯、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SVM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CRF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K-Means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、高斯混合等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48128" y="3464690"/>
            <a:ext cx="1866900" cy="10295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深度学习：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XLNet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RL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VAE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Graph Embedding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873762" y="3464689"/>
            <a:ext cx="1866900" cy="10295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集成策略：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Bagging-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随机森林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681">
              <a:lnSpc>
                <a:spcPct val="130000"/>
              </a:lnSpc>
            </a:pP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Boosting-</a:t>
            </a:r>
            <a:r>
              <a:rPr lang="en-US" altLang="zh-CN" sz="1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AdaBoost</a:t>
            </a: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GBDT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箭头连接符 3"/>
          <p:cNvCxnSpPr>
            <a:stCxn id="13" idx="3"/>
            <a:endCxn id="14" idx="1"/>
          </p:cNvCxnSpPr>
          <p:nvPr/>
        </p:nvCxnSpPr>
        <p:spPr>
          <a:xfrm>
            <a:off x="2863760" y="2634706"/>
            <a:ext cx="7587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>
            <a:stCxn id="14" idx="3"/>
            <a:endCxn id="15" idx="1"/>
          </p:cNvCxnSpPr>
          <p:nvPr/>
        </p:nvCxnSpPr>
        <p:spPr>
          <a:xfrm>
            <a:off x="5489394" y="2634706"/>
            <a:ext cx="7587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5" idx="3"/>
            <a:endCxn id="16" idx="1"/>
          </p:cNvCxnSpPr>
          <p:nvPr/>
        </p:nvCxnSpPr>
        <p:spPr>
          <a:xfrm>
            <a:off x="8115028" y="2634706"/>
            <a:ext cx="7587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7" idx="0"/>
            <a:endCxn id="13" idx="2"/>
          </p:cNvCxnSpPr>
          <p:nvPr/>
        </p:nvCxnSpPr>
        <p:spPr>
          <a:xfrm flipV="1">
            <a:off x="1930310" y="2825206"/>
            <a:ext cx="0" cy="6394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19" idx="0"/>
            <a:endCxn id="14" idx="2"/>
          </p:cNvCxnSpPr>
          <p:nvPr/>
        </p:nvCxnSpPr>
        <p:spPr>
          <a:xfrm flipV="1">
            <a:off x="4555944" y="2825206"/>
            <a:ext cx="0" cy="6394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20" idx="0"/>
            <a:endCxn id="15" idx="2"/>
          </p:cNvCxnSpPr>
          <p:nvPr/>
        </p:nvCxnSpPr>
        <p:spPr>
          <a:xfrm flipV="1">
            <a:off x="7181578" y="2825206"/>
            <a:ext cx="0" cy="6394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1" idx="0"/>
            <a:endCxn id="16" idx="2"/>
          </p:cNvCxnSpPr>
          <p:nvPr/>
        </p:nvCxnSpPr>
        <p:spPr>
          <a:xfrm flipV="1">
            <a:off x="9807212" y="2825206"/>
            <a:ext cx="0" cy="6394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0745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机器学习步骤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84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结果可视化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1600" y="144205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数据可视化绘图工具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1600" y="1925063"/>
            <a:ext cx="4241562" cy="38933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scikit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-learn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Matplotlib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seaborn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t-SNE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1600" y="2438553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数据可视化平台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1600" y="2923288"/>
            <a:ext cx="3598370" cy="35817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TensorBoard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visdom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s://shenxiaohai.me/2018/10/23/pytorch-tutorial-TensorBoard/TensorBoard_Histogra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114" y="11876"/>
            <a:ext cx="6608885" cy="3263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sdom_bi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113" y="3371726"/>
            <a:ext cx="6608885" cy="386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/>
          <p:cNvSpPr/>
          <p:nvPr/>
        </p:nvSpPr>
        <p:spPr>
          <a:xfrm>
            <a:off x="831600" y="4090763"/>
            <a:ext cx="3598370" cy="35817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LDA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0" name="Picture 6" descr="https://lvdmaaten.github.io/tsne/examples/mnist_tsn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313" y="3260957"/>
            <a:ext cx="3221723" cy="354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/>
          <p:cNvSpPr txBox="1"/>
          <p:nvPr/>
        </p:nvSpPr>
        <p:spPr>
          <a:xfrm>
            <a:off x="831600" y="3521403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数据降维方法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93768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17143" y="491307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 dirty="0">
                <a:solidFill>
                  <a:srgbClr val="053D20"/>
                </a:solidFill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10673" y="2343933"/>
            <a:ext cx="243263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机器学习步骤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0674" y="4165391"/>
            <a:ext cx="243263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平台工具选择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06920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数据预处理，特征分析与选择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可视化</a:t>
            </a:r>
          </a:p>
        </p:txBody>
      </p:sp>
      <p:sp>
        <p:nvSpPr>
          <p:cNvPr id="9" name="矩形 8"/>
          <p:cNvSpPr/>
          <p:nvPr/>
        </p:nvSpPr>
        <p:spPr>
          <a:xfrm>
            <a:off x="1106920" y="4715063"/>
            <a:ext cx="4147305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深度学习框架，单卡与多卡，单机与多机，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模型转换</a:t>
            </a:r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54395" y="2343933"/>
            <a:ext cx="2361079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深度学习实验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54396" y="4165391"/>
            <a:ext cx="2361078" cy="5232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1"/>
                </a:solidFill>
              </a:rPr>
              <a:t>知识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图谱项目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0642" y="2885705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如何入手，单元测试，模型结构，代码优化，模型复现，模型压缩，训练技巧</a:t>
            </a:r>
          </a:p>
        </p:txBody>
      </p:sp>
      <p:sp>
        <p:nvSpPr>
          <p:cNvPr id="13" name="矩形 12"/>
          <p:cNvSpPr/>
          <p:nvPr/>
        </p:nvSpPr>
        <p:spPr>
          <a:xfrm>
            <a:off x="7050642" y="4715063"/>
            <a:ext cx="414730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数据爬</a:t>
            </a:r>
            <a:r>
              <a:rPr lang="zh-CN" altLang="en-US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取，数据存储，整体架构，展示平台</a:t>
            </a:r>
            <a:endParaRPr lang="zh-CN" altLang="en-US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线连接符 16"/>
          <p:cNvCxnSpPr/>
          <p:nvPr/>
        </p:nvCxnSpPr>
        <p:spPr>
          <a:xfrm>
            <a:off x="6062301" y="2343933"/>
            <a:ext cx="0" cy="3092574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68149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0100" y="543840"/>
            <a:ext cx="405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学习实验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40980" y="589222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如何找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idea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31600" y="144205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纵向联想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3572190" y="1442050"/>
            <a:ext cx="2509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A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横向联想</a:t>
            </a:r>
            <a:endParaRPr lang="zh-CN" altLang="en-US" sz="2000" b="1" dirty="0">
              <a:solidFill>
                <a:srgbClr val="007A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831600" y="1916271"/>
            <a:ext cx="3598370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当前领域还有哪些未解决的问题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当前办法还有哪些缺点</a:t>
            </a:r>
          </a:p>
        </p:txBody>
      </p:sp>
      <p:sp>
        <p:nvSpPr>
          <p:cNvPr id="80" name="矩形 79"/>
          <p:cNvSpPr/>
          <p:nvPr/>
        </p:nvSpPr>
        <p:spPr>
          <a:xfrm>
            <a:off x="3603060" y="1911632"/>
            <a:ext cx="3598370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不同领域方法是否可借鉴</a:t>
            </a:r>
            <a:endParaRPr lang="en-US" altLang="zh-CN" sz="12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相同领域方法是否可借鉴</a:t>
            </a:r>
          </a:p>
        </p:txBody>
      </p:sp>
      <p:sp>
        <p:nvSpPr>
          <p:cNvPr id="81" name="矩形 80"/>
          <p:cNvSpPr/>
          <p:nvPr/>
        </p:nvSpPr>
        <p:spPr>
          <a:xfrm>
            <a:off x="8407638" y="1027379"/>
            <a:ext cx="3598370" cy="789445"/>
          </a:xfrm>
          <a:prstGeom prst="rect">
            <a:avLst/>
          </a:prstGeom>
          <a:solidFill>
            <a:schemeClr val="accent1"/>
          </a:solidFill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该方法如何用到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领域，能解决什么问题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该方法解决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问题时还有哪些问题没考虑到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该方法的具体细节还有什么缺点，可以如何改进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7310792" y="2539759"/>
            <a:ext cx="1648570" cy="3231120"/>
            <a:chOff x="3112668" y="2015392"/>
            <a:chExt cx="3047619" cy="474171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12668" y="2015392"/>
              <a:ext cx="3047619" cy="2323339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12668" y="4461873"/>
              <a:ext cx="3047619" cy="2295238"/>
            </a:xfrm>
            <a:prstGeom prst="rect">
              <a:avLst/>
            </a:prstGeom>
          </p:spPr>
        </p:pic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412" y="2539759"/>
            <a:ext cx="6342857" cy="3285714"/>
          </a:xfrm>
          <a:prstGeom prst="rect">
            <a:avLst/>
          </a:prstGeom>
        </p:spPr>
      </p:pic>
      <p:sp>
        <p:nvSpPr>
          <p:cNvPr id="82" name="矩形 81"/>
          <p:cNvSpPr/>
          <p:nvPr/>
        </p:nvSpPr>
        <p:spPr>
          <a:xfrm>
            <a:off x="831600" y="5855967"/>
            <a:ext cx="3598370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还可以怎么建模图，还有哪些额外信息可以利用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怎么端到端训练，避免错误传播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怎么提高效率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实体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之间，主题之间的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复杂关系能不能考虑</a:t>
            </a:r>
          </a:p>
        </p:txBody>
      </p:sp>
      <p:sp>
        <p:nvSpPr>
          <p:cNvPr id="83" name="矩形 82"/>
          <p:cNvSpPr/>
          <p:nvPr/>
        </p:nvSpPr>
        <p:spPr>
          <a:xfrm>
            <a:off x="7003061" y="5822822"/>
            <a:ext cx="3598370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图像语义分割到文本语义分割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语义分割之后怎么结合各部分信息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语义分割是不是可以分层次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68568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语义分割信息作为额外信息辅助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6900" y="2539759"/>
            <a:ext cx="2499485" cy="323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996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模板网：www.1ppt.com">
  <a:themeElements>
    <a:clrScheme name="自定义 2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2C869"/>
      </a:accent1>
      <a:accent2>
        <a:srgbClr val="323F4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2237</TotalTime>
  <Words>2085</Words>
  <Application>Microsoft Office PowerPoint</Application>
  <PresentationFormat>宽屏</PresentationFormat>
  <Paragraphs>413</Paragraphs>
  <Slides>37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9" baseType="lpstr">
      <vt:lpstr>Arial Unicode MS</vt:lpstr>
      <vt:lpstr>微软雅黑</vt:lpstr>
      <vt:lpstr>Arial</vt:lpstr>
      <vt:lpstr>Bauhaus 93</vt:lpstr>
      <vt:lpstr>Calibri</vt:lpstr>
      <vt:lpstr>Calibri Light</vt:lpstr>
      <vt:lpstr>Cambria Math</vt:lpstr>
      <vt:lpstr>Century Gothic</vt:lpstr>
      <vt:lpstr>Courier New</vt:lpstr>
      <vt:lpstr>Wingdings</vt:lpstr>
      <vt:lpstr>第一PPT模板网：www.1ppt.com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www.1ppt.com</dc:creator>
  <cp:lastModifiedBy>胡 伟龙</cp:lastModifiedBy>
  <cp:revision>203</cp:revision>
  <dcterms:created xsi:type="dcterms:W3CDTF">2015-08-05T01:47:03Z</dcterms:created>
  <dcterms:modified xsi:type="dcterms:W3CDTF">2019-11-05T09:32:40Z</dcterms:modified>
</cp:coreProperties>
</file>

<file path=docProps/thumbnail.jpeg>
</file>